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4"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F2F2F2"/>
    <a:srgbClr val="0948CB"/>
    <a:srgbClr val="0B49CB"/>
    <a:srgbClr val="F2F4F8"/>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100" d="100"/>
          <a:sy n="100" d="100"/>
        </p:scale>
        <p:origin x="1248"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9866535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643401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nbviewer.org/github/dmitryemelianenko/Winning-Space-Race-with-Data-Scienc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mitryemelianenko/Winning-Space-Race-with-Data-Science/blob/main/Dashboard.png"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github.com/dmitryemelianenko/Winning-Space-Race-with-Data-Science/blob/main/spacex_dash_app.py"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dmitryemelianenko/Winning-Space-Race-with-Data-Science/blob/main/dataset_part_3.csv" TargetMode="External"/><Relationship Id="rId5" Type="http://schemas.openxmlformats.org/officeDocument/2006/relationships/hyperlink" Target="https://github.com/dmitryemelianenko/Winning-Space-Race-with-Data-Science/blob/main/dataset_part_2.csv" TargetMode="External"/><Relationship Id="rId4" Type="http://schemas.openxmlformats.org/officeDocument/2006/relationships/hyperlink" Target="https://github.com/dmitryemelianenko/Winning-Space-Race-with-Data-Science/blob/main/dataset_part_1.csv" TargetMode="External"/></Relationships>
</file>

<file path=ppt/slides/_rels/slide4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7"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launches/past" TargetMode="External"/><Relationship Id="rId5" Type="http://schemas.openxmlformats.org/officeDocument/2006/relationships/hyperlink" Target="https://api.spacexdata.com/v4/cores/" TargetMode="External"/><Relationship Id="rId4" Type="http://schemas.openxmlformats.org/officeDocument/2006/relationships/hyperlink" Target="https://api.spacexdata.com/v4/payload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mitryemelianenko/Winning-Space-Race-with-Data-Scienc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Dmitry Emelianenko</a:t>
            </a:r>
          </a:p>
          <a:p>
            <a:r>
              <a:rPr lang="en-US" dirty="0">
                <a:solidFill>
                  <a:schemeClr val="bg2"/>
                </a:solidFill>
                <a:latin typeface="Abadi" panose="020B0604020104020204" pitchFamily="34" charset="0"/>
                <a:ea typeface="SF Pro" pitchFamily="2" charset="0"/>
                <a:cs typeface="SF Pro" pitchFamily="2" charset="0"/>
              </a:rPr>
              <a:t>2024-07-02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r>
              <a:rPr lang="en-US" sz="1500" dirty="0">
                <a:solidFill>
                  <a:schemeClr val="accent3">
                    <a:lumMod val="25000"/>
                  </a:schemeClr>
                </a:solidFill>
                <a:latin typeface="Abadi" panose="020B0604020104020204" pitchFamily="34" charset="0"/>
              </a:rPr>
              <a:t>GitHub URL of the completed web scraping notebook:</a:t>
            </a:r>
          </a:p>
          <a:p>
            <a:pPr>
              <a:lnSpc>
                <a:spcPct val="100000"/>
              </a:lnSpc>
              <a:spcBef>
                <a:spcPts val="1400"/>
              </a:spcBef>
            </a:pPr>
            <a:r>
              <a:rPr lang="en-US" sz="1500" dirty="0">
                <a:solidFill>
                  <a:schemeClr val="accent3">
                    <a:lumMod val="25000"/>
                  </a:schemeClr>
                </a:solidFill>
                <a:latin typeface="Abadi" panose="020B0604020104020204" pitchFamily="34" charset="0"/>
                <a:hlinkClick r:id="rId3"/>
              </a:rPr>
              <a:t>https://github.com/dmitryemelianenko/Winning-Space-Race-with-Data-Science/blob/main/jupyter-labs-webscraping.ipynb</a:t>
            </a:r>
            <a:endParaRPr lang="en-US" sz="15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4653280" y="1792288"/>
            <a:ext cx="7254240" cy="473043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000" dirty="0">
                <a:solidFill>
                  <a:srgbClr val="1C7DDB"/>
                </a:solidFill>
                <a:latin typeface="Abadi"/>
              </a:rPr>
              <a:t>Define helper functions to process HTML table:</a:t>
            </a:r>
          </a:p>
          <a:p>
            <a:r>
              <a:rPr lang="en-US" sz="1000" dirty="0">
                <a:solidFill>
                  <a:srgbClr val="C00000"/>
                </a:solidFill>
                <a:latin typeface="Abadi"/>
              </a:rPr>
              <a:t>def </a:t>
            </a:r>
            <a:r>
              <a:rPr lang="en-US" sz="1000" dirty="0" err="1">
                <a:solidFill>
                  <a:srgbClr val="C00000"/>
                </a:solidFill>
                <a:latin typeface="Abadi"/>
              </a:rPr>
              <a:t>date_time</a:t>
            </a:r>
            <a:r>
              <a:rPr lang="en-US" sz="1000" dirty="0">
                <a:solidFill>
                  <a:srgbClr val="C00000"/>
                </a:solidFill>
                <a:latin typeface="Abadi"/>
              </a:rPr>
              <a:t>(</a:t>
            </a:r>
            <a:r>
              <a:rPr lang="en-US" sz="1000" dirty="0" err="1">
                <a:solidFill>
                  <a:srgbClr val="C00000"/>
                </a:solidFill>
                <a:latin typeface="Abadi"/>
              </a:rPr>
              <a:t>table_cells</a:t>
            </a:r>
            <a:r>
              <a:rPr lang="en-US" sz="1000" dirty="0">
                <a:solidFill>
                  <a:srgbClr val="C00000"/>
                </a:solidFill>
                <a:latin typeface="Abadi"/>
              </a:rPr>
              <a:t>):</a:t>
            </a:r>
          </a:p>
          <a:p>
            <a:r>
              <a:rPr lang="en-US" sz="1000" dirty="0">
                <a:solidFill>
                  <a:srgbClr val="C00000"/>
                </a:solidFill>
                <a:latin typeface="Abadi"/>
              </a:rPr>
              <a:t>def </a:t>
            </a:r>
            <a:r>
              <a:rPr lang="en-US" sz="1000" dirty="0" err="1">
                <a:solidFill>
                  <a:srgbClr val="C00000"/>
                </a:solidFill>
                <a:latin typeface="Abadi"/>
              </a:rPr>
              <a:t>booster_version</a:t>
            </a:r>
            <a:r>
              <a:rPr lang="en-US" sz="1000" dirty="0">
                <a:solidFill>
                  <a:srgbClr val="C00000"/>
                </a:solidFill>
                <a:latin typeface="Abadi"/>
              </a:rPr>
              <a:t>(</a:t>
            </a:r>
            <a:r>
              <a:rPr lang="en-US" sz="1000" dirty="0" err="1">
                <a:solidFill>
                  <a:srgbClr val="C00000"/>
                </a:solidFill>
                <a:latin typeface="Abadi"/>
              </a:rPr>
              <a:t>table_cells</a:t>
            </a:r>
            <a:r>
              <a:rPr lang="en-US" sz="1000" dirty="0">
                <a:solidFill>
                  <a:srgbClr val="C00000"/>
                </a:solidFill>
                <a:latin typeface="Abadi"/>
              </a:rPr>
              <a:t>):</a:t>
            </a:r>
          </a:p>
          <a:p>
            <a:r>
              <a:rPr lang="en-US" sz="1000" dirty="0">
                <a:solidFill>
                  <a:srgbClr val="C00000"/>
                </a:solidFill>
                <a:latin typeface="Abadi"/>
              </a:rPr>
              <a:t>def </a:t>
            </a:r>
            <a:r>
              <a:rPr lang="en-US" sz="1000" dirty="0" err="1">
                <a:solidFill>
                  <a:srgbClr val="C00000"/>
                </a:solidFill>
                <a:latin typeface="Abadi"/>
              </a:rPr>
              <a:t>landing_status</a:t>
            </a:r>
            <a:r>
              <a:rPr lang="en-US" sz="1000" dirty="0">
                <a:solidFill>
                  <a:srgbClr val="C00000"/>
                </a:solidFill>
                <a:latin typeface="Abadi"/>
              </a:rPr>
              <a:t>(</a:t>
            </a:r>
            <a:r>
              <a:rPr lang="en-US" sz="1000" dirty="0" err="1">
                <a:solidFill>
                  <a:srgbClr val="C00000"/>
                </a:solidFill>
                <a:latin typeface="Abadi"/>
              </a:rPr>
              <a:t>table_cells</a:t>
            </a:r>
            <a:r>
              <a:rPr lang="en-US" sz="1000" dirty="0">
                <a:solidFill>
                  <a:srgbClr val="C00000"/>
                </a:solidFill>
                <a:latin typeface="Abadi"/>
              </a:rPr>
              <a:t>):</a:t>
            </a:r>
          </a:p>
          <a:p>
            <a:r>
              <a:rPr lang="en-US" sz="1000" dirty="0">
                <a:solidFill>
                  <a:srgbClr val="C00000"/>
                </a:solidFill>
                <a:latin typeface="Abadi"/>
              </a:rPr>
              <a:t>def </a:t>
            </a:r>
            <a:r>
              <a:rPr lang="en-US" sz="1000" dirty="0" err="1">
                <a:solidFill>
                  <a:srgbClr val="C00000"/>
                </a:solidFill>
                <a:latin typeface="Abadi"/>
              </a:rPr>
              <a:t>get_mass</a:t>
            </a:r>
            <a:r>
              <a:rPr lang="en-US" sz="1000" dirty="0">
                <a:solidFill>
                  <a:srgbClr val="C00000"/>
                </a:solidFill>
                <a:latin typeface="Abadi"/>
              </a:rPr>
              <a:t>(</a:t>
            </a:r>
            <a:r>
              <a:rPr lang="en-US" sz="1000" dirty="0" err="1">
                <a:solidFill>
                  <a:srgbClr val="C00000"/>
                </a:solidFill>
                <a:latin typeface="Abadi"/>
              </a:rPr>
              <a:t>table_cells</a:t>
            </a:r>
            <a:r>
              <a:rPr lang="en-US" sz="1000" dirty="0">
                <a:solidFill>
                  <a:srgbClr val="C00000"/>
                </a:solidFill>
                <a:latin typeface="Abadi"/>
              </a:rPr>
              <a:t>):</a:t>
            </a:r>
          </a:p>
          <a:p>
            <a:r>
              <a:rPr lang="en-US" sz="1000" dirty="0">
                <a:solidFill>
                  <a:srgbClr val="C00000"/>
                </a:solidFill>
                <a:latin typeface="Abadi"/>
              </a:rPr>
              <a:t>def </a:t>
            </a:r>
            <a:r>
              <a:rPr lang="en-US" sz="1000" dirty="0" err="1">
                <a:solidFill>
                  <a:srgbClr val="C00000"/>
                </a:solidFill>
                <a:latin typeface="Abadi"/>
              </a:rPr>
              <a:t>extract_column_from_header</a:t>
            </a:r>
            <a:r>
              <a:rPr lang="en-US" sz="1000" dirty="0">
                <a:solidFill>
                  <a:srgbClr val="C00000"/>
                </a:solidFill>
                <a:latin typeface="Abadi"/>
              </a:rPr>
              <a:t>(row):</a:t>
            </a:r>
          </a:p>
          <a:p>
            <a:pPr marL="0" indent="0">
              <a:buNone/>
            </a:pPr>
            <a:r>
              <a:rPr lang="en-US" sz="1000" dirty="0">
                <a:solidFill>
                  <a:srgbClr val="1C7DDB"/>
                </a:solidFill>
                <a:latin typeface="Abadi"/>
              </a:rPr>
              <a:t>Use HTTP GET method to request HTML page and then Create </a:t>
            </a:r>
            <a:r>
              <a:rPr lang="en-US" sz="1000" dirty="0" err="1">
                <a:solidFill>
                  <a:srgbClr val="1C7DDB"/>
                </a:solidFill>
                <a:latin typeface="Abadi"/>
              </a:rPr>
              <a:t>BeautifulSoup</a:t>
            </a:r>
            <a:r>
              <a:rPr lang="en-US" sz="1000" dirty="0">
                <a:solidFill>
                  <a:srgbClr val="1C7DDB"/>
                </a:solidFill>
                <a:latin typeface="Abadi"/>
              </a:rPr>
              <a:t> object to convert data into a string for further processing:</a:t>
            </a:r>
          </a:p>
          <a:p>
            <a:r>
              <a:rPr lang="en-US" sz="1000" dirty="0" err="1">
                <a:solidFill>
                  <a:srgbClr val="C00000"/>
                </a:solidFill>
                <a:latin typeface="Abadi"/>
              </a:rPr>
              <a:t>static_url</a:t>
            </a:r>
            <a:r>
              <a:rPr lang="en-US" sz="1000" dirty="0">
                <a:solidFill>
                  <a:srgbClr val="C00000"/>
                </a:solidFill>
                <a:latin typeface="Abadi"/>
              </a:rPr>
              <a:t> = </a:t>
            </a:r>
            <a:r>
              <a:rPr lang="en-US" sz="1000" dirty="0">
                <a:solidFill>
                  <a:srgbClr val="C00000"/>
                </a:solidFill>
                <a:latin typeface="Abadi"/>
                <a:hlinkClick r:id="rId4"/>
              </a:rPr>
              <a:t>https://en.wikipedia.org/w/index.php?title=List_of_Falcon_9_and_Falcon_Heavy_launches&amp;oldid=1027686922</a:t>
            </a:r>
            <a:endParaRPr lang="en-US" sz="1000" dirty="0">
              <a:solidFill>
                <a:srgbClr val="C00000"/>
              </a:solidFill>
              <a:latin typeface="Abadi"/>
            </a:endParaRPr>
          </a:p>
          <a:p>
            <a:r>
              <a:rPr lang="en-US" sz="1000" dirty="0">
                <a:solidFill>
                  <a:srgbClr val="C00000"/>
                </a:solidFill>
                <a:latin typeface="Abadi"/>
              </a:rPr>
              <a:t>soup = </a:t>
            </a:r>
            <a:r>
              <a:rPr lang="en-US" sz="1000" dirty="0" err="1">
                <a:solidFill>
                  <a:srgbClr val="C00000"/>
                </a:solidFill>
                <a:latin typeface="Abadi"/>
              </a:rPr>
              <a:t>BeautifulSoup</a:t>
            </a:r>
            <a:r>
              <a:rPr lang="en-US" sz="1000" dirty="0">
                <a:solidFill>
                  <a:srgbClr val="C00000"/>
                </a:solidFill>
                <a:latin typeface="Abadi"/>
              </a:rPr>
              <a:t>(</a:t>
            </a:r>
            <a:r>
              <a:rPr lang="en-US" sz="1000" dirty="0" err="1">
                <a:solidFill>
                  <a:srgbClr val="C00000"/>
                </a:solidFill>
                <a:latin typeface="Abadi"/>
              </a:rPr>
              <a:t>response.text</a:t>
            </a:r>
            <a:r>
              <a:rPr lang="en-US" sz="1000" dirty="0">
                <a:solidFill>
                  <a:srgbClr val="C00000"/>
                </a:solidFill>
                <a:latin typeface="Abadi"/>
              </a:rPr>
              <a:t>, '</a:t>
            </a:r>
            <a:r>
              <a:rPr lang="en-US" sz="1000" dirty="0" err="1">
                <a:solidFill>
                  <a:srgbClr val="C00000"/>
                </a:solidFill>
                <a:latin typeface="Abadi"/>
              </a:rPr>
              <a:t>html.parser</a:t>
            </a:r>
            <a:r>
              <a:rPr lang="en-US" sz="1000" dirty="0">
                <a:solidFill>
                  <a:srgbClr val="C00000"/>
                </a:solidFill>
                <a:latin typeface="Abadi"/>
              </a:rPr>
              <a:t>’)</a:t>
            </a:r>
            <a:endParaRPr lang="en-US" sz="1000" dirty="0">
              <a:solidFill>
                <a:srgbClr val="1C7DDB"/>
              </a:solidFill>
              <a:latin typeface="Abadi"/>
            </a:endParaRPr>
          </a:p>
          <a:p>
            <a:pPr marL="0" indent="0">
              <a:buNone/>
            </a:pPr>
            <a:r>
              <a:rPr lang="en-US" sz="1000" dirty="0">
                <a:solidFill>
                  <a:srgbClr val="1C7DDB"/>
                </a:solidFill>
                <a:latin typeface="Abadi"/>
              </a:rPr>
              <a:t>Extract column names:</a:t>
            </a:r>
          </a:p>
          <a:p>
            <a:r>
              <a:rPr lang="en-US" sz="1000" dirty="0">
                <a:solidFill>
                  <a:srgbClr val="C00000"/>
                </a:solidFill>
                <a:cs typeface="Calibri"/>
              </a:rPr>
              <a:t>for </a:t>
            </a:r>
            <a:r>
              <a:rPr lang="en-US" sz="1000" dirty="0" err="1">
                <a:solidFill>
                  <a:srgbClr val="C00000"/>
                </a:solidFill>
                <a:cs typeface="Calibri"/>
              </a:rPr>
              <a:t>th</a:t>
            </a:r>
            <a:r>
              <a:rPr lang="en-US" sz="1000" dirty="0">
                <a:solidFill>
                  <a:srgbClr val="C00000"/>
                </a:solidFill>
                <a:cs typeface="Calibri"/>
              </a:rPr>
              <a:t> in </a:t>
            </a:r>
            <a:r>
              <a:rPr lang="en-US" sz="1000" dirty="0" err="1">
                <a:solidFill>
                  <a:srgbClr val="C00000"/>
                </a:solidFill>
                <a:cs typeface="Calibri"/>
              </a:rPr>
              <a:t>first_launch_table.find_all</a:t>
            </a:r>
            <a:r>
              <a:rPr lang="en-US" sz="1000" dirty="0">
                <a:solidFill>
                  <a:srgbClr val="C00000"/>
                </a:solidFill>
                <a:cs typeface="Calibri"/>
              </a:rPr>
              <a:t>('</a:t>
            </a:r>
            <a:r>
              <a:rPr lang="en-US" sz="1000" dirty="0" err="1">
                <a:solidFill>
                  <a:srgbClr val="C00000"/>
                </a:solidFill>
                <a:cs typeface="Calibri"/>
              </a:rPr>
              <a:t>th</a:t>
            </a:r>
            <a:r>
              <a:rPr lang="en-US" sz="1000" dirty="0">
                <a:solidFill>
                  <a:srgbClr val="C00000"/>
                </a:solidFill>
                <a:cs typeface="Calibri"/>
              </a:rPr>
              <a:t>'):</a:t>
            </a:r>
          </a:p>
          <a:p>
            <a:pPr marL="0" indent="0">
              <a:buNone/>
            </a:pPr>
            <a:r>
              <a:rPr lang="en-US" sz="1000" dirty="0">
                <a:solidFill>
                  <a:srgbClr val="C00000"/>
                </a:solidFill>
                <a:cs typeface="Calibri"/>
              </a:rPr>
              <a:t>                 </a:t>
            </a:r>
            <a:r>
              <a:rPr lang="en-US" sz="1000" dirty="0" err="1">
                <a:solidFill>
                  <a:srgbClr val="C00000"/>
                </a:solidFill>
                <a:cs typeface="Calibri"/>
              </a:rPr>
              <a:t>column_names.append</a:t>
            </a:r>
            <a:r>
              <a:rPr lang="en-US" sz="1000" dirty="0">
                <a:solidFill>
                  <a:srgbClr val="C00000"/>
                </a:solidFill>
                <a:cs typeface="Calibri"/>
              </a:rPr>
              <a:t>(</a:t>
            </a:r>
            <a:r>
              <a:rPr lang="en-US" sz="1000" dirty="0" err="1">
                <a:solidFill>
                  <a:srgbClr val="C00000"/>
                </a:solidFill>
                <a:cs typeface="Calibri"/>
              </a:rPr>
              <a:t>th.text.strip</a:t>
            </a:r>
            <a:r>
              <a:rPr lang="en-US" sz="1000" dirty="0">
                <a:solidFill>
                  <a:srgbClr val="C00000"/>
                </a:solidFill>
                <a:cs typeface="Calibri"/>
              </a:rPr>
              <a:t>())</a:t>
            </a:r>
          </a:p>
          <a:p>
            <a:pPr marL="0" indent="0">
              <a:buNone/>
            </a:pPr>
            <a:r>
              <a:rPr lang="en-US" sz="1000" dirty="0">
                <a:solidFill>
                  <a:srgbClr val="1C7DDB"/>
                </a:solidFill>
                <a:cs typeface="Calibri"/>
              </a:rPr>
              <a:t>Create data frame by parsing the launch HTML </a:t>
            </a:r>
            <a:r>
              <a:rPr lang="en-US" sz="1000" dirty="0" err="1">
                <a:solidFill>
                  <a:srgbClr val="1C7DDB"/>
                </a:solidFill>
                <a:cs typeface="Calibri"/>
              </a:rPr>
              <a:t>talbes</a:t>
            </a:r>
            <a:r>
              <a:rPr lang="en-US" sz="1000" dirty="0">
                <a:solidFill>
                  <a:srgbClr val="1C7DDB"/>
                </a:solidFill>
                <a:cs typeface="Calibri"/>
              </a:rPr>
              <a:t> using the helper functions and for loop:</a:t>
            </a:r>
          </a:p>
          <a:p>
            <a:r>
              <a:rPr lang="en-US" sz="1000" dirty="0">
                <a:solidFill>
                  <a:srgbClr val="C00000"/>
                </a:solidFill>
                <a:cs typeface="Calibri"/>
              </a:rPr>
              <a:t>for </a:t>
            </a:r>
            <a:r>
              <a:rPr lang="en-US" sz="1000" dirty="0" err="1">
                <a:solidFill>
                  <a:srgbClr val="C00000"/>
                </a:solidFill>
                <a:cs typeface="Calibri"/>
              </a:rPr>
              <a:t>table_number,table</a:t>
            </a:r>
            <a:r>
              <a:rPr lang="en-US" sz="1000" dirty="0">
                <a:solidFill>
                  <a:srgbClr val="C00000"/>
                </a:solidFill>
                <a:cs typeface="Calibri"/>
              </a:rPr>
              <a:t> in enumerate(</a:t>
            </a:r>
            <a:r>
              <a:rPr lang="en-US" sz="1000" dirty="0" err="1">
                <a:solidFill>
                  <a:srgbClr val="C00000"/>
                </a:solidFill>
                <a:cs typeface="Calibri"/>
              </a:rPr>
              <a:t>soup.find_all</a:t>
            </a:r>
            <a:r>
              <a:rPr lang="en-US" sz="1000" dirty="0">
                <a:solidFill>
                  <a:srgbClr val="C00000"/>
                </a:solidFill>
                <a:cs typeface="Calibri"/>
              </a:rPr>
              <a:t>('table',"</a:t>
            </a:r>
            <a:r>
              <a:rPr lang="en-US" sz="1000" dirty="0" err="1">
                <a:solidFill>
                  <a:srgbClr val="C00000"/>
                </a:solidFill>
                <a:cs typeface="Calibri"/>
              </a:rPr>
              <a:t>wikitable</a:t>
            </a:r>
            <a:r>
              <a:rPr lang="en-US" sz="1000" dirty="0">
                <a:solidFill>
                  <a:srgbClr val="C00000"/>
                </a:solidFill>
                <a:cs typeface="Calibri"/>
              </a:rPr>
              <a:t> </a:t>
            </a:r>
            <a:r>
              <a:rPr lang="en-US" sz="1000" dirty="0" err="1">
                <a:solidFill>
                  <a:srgbClr val="C00000"/>
                </a:solidFill>
                <a:cs typeface="Calibri"/>
              </a:rPr>
              <a:t>plainrowheaders</a:t>
            </a:r>
            <a:r>
              <a:rPr lang="en-US" sz="1000" dirty="0">
                <a:solidFill>
                  <a:srgbClr val="C00000"/>
                </a:solidFill>
                <a:cs typeface="Calibri"/>
              </a:rPr>
              <a:t> collapsible")):</a:t>
            </a:r>
          </a:p>
        </p:txBody>
      </p:sp>
      <p:sp>
        <p:nvSpPr>
          <p:cNvPr id="8" name="Rectangle 3">
            <a:extLst>
              <a:ext uri="{FF2B5EF4-FFF2-40B4-BE49-F238E27FC236}">
                <a16:creationId xmlns:a16="http://schemas.microsoft.com/office/drawing/2014/main" id="{45B0FFBC-DDAA-336C-E247-1D6A10E8D222}"/>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30000"/>
              </a:spcBef>
              <a:spcAft>
                <a:spcPct val="0"/>
              </a:spcAft>
              <a:buClrTx/>
              <a:buSzTx/>
              <a:buFontTx/>
              <a:buNone/>
              <a:tabLst/>
            </a:pPr>
            <a:r>
              <a:rPr kumimoji="0" lang="en-US" altLang="en-US" sz="900" b="1" i="0" u="none" strike="noStrike" cap="none" normalizeH="0" baseline="0">
                <a:ln>
                  <a:noFill/>
                </a:ln>
                <a:solidFill>
                  <a:srgbClr val="212121"/>
                </a:solidFill>
                <a:effectLst/>
                <a:latin typeface="Arial Unicode MS"/>
              </a:rPr>
              <a:t>def</a:t>
            </a:r>
            <a:r>
              <a:rPr kumimoji="0" lang="en-US" altLang="en-US" sz="900" b="0" i="0" u="none" strike="noStrike" cap="none" normalizeH="0" baseline="0">
                <a:ln>
                  <a:noFill/>
                </a:ln>
                <a:solidFill>
                  <a:srgbClr val="212121"/>
                </a:solidFill>
                <a:effectLst/>
                <a:latin typeface="Arial Unicode MS"/>
              </a:rPr>
              <a:t> booster_version(</a:t>
            </a:r>
            <a:r>
              <a:rPr kumimoji="0" lang="en-US" altLang="en-US" sz="1200" b="0" i="0" u="none" strike="noStrike" cap="none" normalizeH="0" baseline="0">
                <a:ln>
                  <a:noFill/>
                </a:ln>
                <a:solidFill>
                  <a:schemeClr val="tx1"/>
                </a:solidFill>
                <a:effectLst/>
                <a:latin typeface="Arial" panose="020B0604020202020204" pitchFamily="34" charset="0"/>
              </a:rPr>
              <a:t>table_cells</a:t>
            </a:r>
            <a:r>
              <a:rPr kumimoji="0" lang="en-US" altLang="en-US" sz="900" b="0" i="0" u="none" strike="noStrike" cap="none" normalizeH="0" baseline="0">
                <a:ln>
                  <a:noFill/>
                </a:ln>
                <a:solidFill>
                  <a:srgbClr val="212121"/>
                </a:solidFill>
                <a:effectLst/>
                <a:latin typeface="Arial Unicode MS"/>
              </a:rPr>
              <a:t>):</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5440"/>
            <a:ext cx="10172309" cy="4947920"/>
          </a:xfrm>
          <a:prstGeom prst="rect">
            <a:avLst/>
          </a:prstGeom>
        </p:spPr>
        <p:txBody>
          <a:bodyPr/>
          <a:lstStyle/>
          <a:p>
            <a:r>
              <a:rPr lang="en-US" sz="1500" dirty="0">
                <a:solidFill>
                  <a:schemeClr val="accent3">
                    <a:lumMod val="25000"/>
                  </a:schemeClr>
                </a:solidFill>
                <a:latin typeface="Abadi" panose="020B0604020104020204" pitchFamily="34" charset="0"/>
              </a:rPr>
              <a:t>Firstly, number of launches on each site was calculated:</a:t>
            </a:r>
          </a:p>
          <a:p>
            <a:pPr lvl="1"/>
            <a:r>
              <a:rPr lang="en-US" sz="1500" dirty="0" err="1">
                <a:solidFill>
                  <a:srgbClr val="C00000"/>
                </a:solidFill>
                <a:latin typeface="Abadi" panose="020B0604020104020204" pitchFamily="34" charset="0"/>
              </a:rPr>
              <a:t>df</a:t>
            </a:r>
            <a:r>
              <a:rPr lang="en-US" sz="1500" dirty="0">
                <a:solidFill>
                  <a:srgbClr val="C00000"/>
                </a:solidFill>
                <a:latin typeface="Abadi" panose="020B0604020104020204" pitchFamily="34" charset="0"/>
              </a:rPr>
              <a:t>['</a:t>
            </a:r>
            <a:r>
              <a:rPr lang="en-US" sz="1500" dirty="0" err="1">
                <a:solidFill>
                  <a:srgbClr val="C00000"/>
                </a:solidFill>
                <a:latin typeface="Abadi" panose="020B0604020104020204" pitchFamily="34" charset="0"/>
              </a:rPr>
              <a:t>LaunchSite</a:t>
            </a:r>
            <a:r>
              <a:rPr lang="en-US" sz="1500" dirty="0">
                <a:solidFill>
                  <a:srgbClr val="C00000"/>
                </a:solidFill>
                <a:latin typeface="Abadi" panose="020B0604020104020204" pitchFamily="34" charset="0"/>
              </a:rPr>
              <a:t>'].</a:t>
            </a:r>
            <a:r>
              <a:rPr lang="en-US" sz="1500" dirty="0" err="1">
                <a:solidFill>
                  <a:srgbClr val="C00000"/>
                </a:solidFill>
                <a:latin typeface="Abadi" panose="020B0604020104020204" pitchFamily="34" charset="0"/>
              </a:rPr>
              <a:t>value_counts</a:t>
            </a:r>
            <a:r>
              <a:rPr lang="en-US" sz="1500" dirty="0">
                <a:solidFill>
                  <a:srgbClr val="C00000"/>
                </a:solidFill>
                <a:latin typeface="Abadi" panose="020B0604020104020204" pitchFamily="34" charset="0"/>
              </a:rPr>
              <a:t>()</a:t>
            </a:r>
          </a:p>
          <a:p>
            <a:r>
              <a:rPr lang="en-US" sz="1500" dirty="0">
                <a:solidFill>
                  <a:schemeClr val="accent3">
                    <a:lumMod val="25000"/>
                  </a:schemeClr>
                </a:solidFill>
                <a:latin typeface="Abadi" panose="020B0604020104020204" pitchFamily="34" charset="0"/>
              </a:rPr>
              <a:t>Then number and occurrence of each orbit was calculated:</a:t>
            </a:r>
          </a:p>
          <a:p>
            <a:pPr lvl="1"/>
            <a:r>
              <a:rPr lang="en-US" sz="1500" dirty="0" err="1">
                <a:solidFill>
                  <a:srgbClr val="C00000"/>
                </a:solidFill>
                <a:latin typeface="Abadi" panose="020B0604020104020204" pitchFamily="34" charset="0"/>
              </a:rPr>
              <a:t>df</a:t>
            </a:r>
            <a:r>
              <a:rPr lang="en-US" sz="1500" dirty="0">
                <a:solidFill>
                  <a:srgbClr val="C00000"/>
                </a:solidFill>
                <a:latin typeface="Abadi" panose="020B0604020104020204" pitchFamily="34" charset="0"/>
              </a:rPr>
              <a:t>['Orbit'].</a:t>
            </a:r>
            <a:r>
              <a:rPr lang="en-US" sz="1500" dirty="0" err="1">
                <a:solidFill>
                  <a:srgbClr val="C00000"/>
                </a:solidFill>
                <a:latin typeface="Abadi" panose="020B0604020104020204" pitchFamily="34" charset="0"/>
              </a:rPr>
              <a:t>value_counts</a:t>
            </a:r>
            <a:r>
              <a:rPr lang="en-US" sz="1500" dirty="0">
                <a:solidFill>
                  <a:srgbClr val="C00000"/>
                </a:solidFill>
                <a:latin typeface="Abadi" panose="020B0604020104020204" pitchFamily="34" charset="0"/>
              </a:rPr>
              <a:t>()</a:t>
            </a:r>
          </a:p>
          <a:p>
            <a:r>
              <a:rPr lang="en-US" sz="1500" dirty="0">
                <a:solidFill>
                  <a:schemeClr val="accent3">
                    <a:lumMod val="25000"/>
                  </a:schemeClr>
                </a:solidFill>
                <a:latin typeface="Abadi" panose="020B0604020104020204" pitchFamily="34" charset="0"/>
              </a:rPr>
              <a:t>The number and </a:t>
            </a:r>
            <a:r>
              <a:rPr lang="en-US" sz="1500" dirty="0" err="1">
                <a:solidFill>
                  <a:schemeClr val="accent3">
                    <a:lumMod val="25000"/>
                  </a:schemeClr>
                </a:solidFill>
                <a:latin typeface="Abadi" panose="020B0604020104020204" pitchFamily="34" charset="0"/>
              </a:rPr>
              <a:t>occurence</a:t>
            </a:r>
            <a:r>
              <a:rPr lang="en-US" sz="1500" dirty="0">
                <a:solidFill>
                  <a:schemeClr val="accent3">
                    <a:lumMod val="25000"/>
                  </a:schemeClr>
                </a:solidFill>
                <a:latin typeface="Abadi" panose="020B0604020104020204" pitchFamily="34" charset="0"/>
              </a:rPr>
              <a:t> of mission outcome of the orbits was calculated:</a:t>
            </a:r>
          </a:p>
          <a:p>
            <a:pPr lvl="1"/>
            <a:r>
              <a:rPr lang="en-US" sz="1500" dirty="0" err="1">
                <a:solidFill>
                  <a:srgbClr val="C00000"/>
                </a:solidFill>
                <a:latin typeface="Abadi" panose="020B0604020104020204" pitchFamily="34" charset="0"/>
              </a:rPr>
              <a:t>landing_outcomes</a:t>
            </a:r>
            <a:r>
              <a:rPr lang="en-US" sz="1500" dirty="0">
                <a:solidFill>
                  <a:srgbClr val="C00000"/>
                </a:solidFill>
                <a:latin typeface="Abadi" panose="020B0604020104020204" pitchFamily="34" charset="0"/>
              </a:rPr>
              <a:t> = </a:t>
            </a:r>
            <a:r>
              <a:rPr lang="en-US" sz="1500" dirty="0" err="1">
                <a:solidFill>
                  <a:srgbClr val="C00000"/>
                </a:solidFill>
                <a:latin typeface="Abadi" panose="020B0604020104020204" pitchFamily="34" charset="0"/>
              </a:rPr>
              <a:t>df</a:t>
            </a:r>
            <a:r>
              <a:rPr lang="en-US" sz="1500" dirty="0">
                <a:solidFill>
                  <a:srgbClr val="C00000"/>
                </a:solidFill>
                <a:latin typeface="Abadi" panose="020B0604020104020204" pitchFamily="34" charset="0"/>
              </a:rPr>
              <a:t>['Outcome'].</a:t>
            </a:r>
            <a:r>
              <a:rPr lang="en-US" sz="1500" dirty="0" err="1">
                <a:solidFill>
                  <a:srgbClr val="C00000"/>
                </a:solidFill>
                <a:latin typeface="Abadi" panose="020B0604020104020204" pitchFamily="34" charset="0"/>
              </a:rPr>
              <a:t>value_counts</a:t>
            </a:r>
            <a:r>
              <a:rPr lang="en-US" sz="1500" dirty="0">
                <a:solidFill>
                  <a:srgbClr val="C00000"/>
                </a:solidFill>
                <a:latin typeface="Abadi" panose="020B0604020104020204" pitchFamily="34" charset="0"/>
              </a:rPr>
              <a:t>()</a:t>
            </a:r>
          </a:p>
          <a:p>
            <a:r>
              <a:rPr lang="en-US" sz="1500" dirty="0">
                <a:solidFill>
                  <a:schemeClr val="accent3">
                    <a:lumMod val="25000"/>
                  </a:schemeClr>
                </a:solidFill>
                <a:latin typeface="Abadi" panose="020B0604020104020204" pitchFamily="34" charset="0"/>
              </a:rPr>
              <a:t>A landing outcome label from Outcome column was created and data was classified as 0 = failure and 1 = </a:t>
            </a:r>
            <a:r>
              <a:rPr lang="en-US" sz="1500" dirty="0" err="1">
                <a:solidFill>
                  <a:schemeClr val="accent3">
                    <a:lumMod val="25000"/>
                  </a:schemeClr>
                </a:solidFill>
                <a:latin typeface="Abadi" panose="020B0604020104020204" pitchFamily="34" charset="0"/>
              </a:rPr>
              <a:t>succcess</a:t>
            </a:r>
            <a:r>
              <a:rPr lang="en-US" sz="1500" dirty="0">
                <a:solidFill>
                  <a:schemeClr val="accent3">
                    <a:lumMod val="25000"/>
                  </a:schemeClr>
                </a:solidFill>
                <a:latin typeface="Abadi" panose="020B0604020104020204" pitchFamily="34" charset="0"/>
              </a:rPr>
              <a:t>:</a:t>
            </a:r>
          </a:p>
          <a:p>
            <a:pPr marL="457200" lvl="1" indent="0">
              <a:buNone/>
            </a:pPr>
            <a:r>
              <a:rPr lang="en-US" sz="1000" dirty="0" err="1">
                <a:solidFill>
                  <a:srgbClr val="C00000"/>
                </a:solidFill>
                <a:latin typeface="Abadi" panose="020B0604020104020204" pitchFamily="34" charset="0"/>
              </a:rPr>
              <a:t>landing_class</a:t>
            </a:r>
            <a:r>
              <a:rPr lang="en-US" sz="1000" dirty="0">
                <a:solidFill>
                  <a:srgbClr val="C00000"/>
                </a:solidFill>
                <a:latin typeface="Abadi" panose="020B0604020104020204" pitchFamily="34" charset="0"/>
              </a:rPr>
              <a:t> = []</a:t>
            </a:r>
          </a:p>
          <a:p>
            <a:pPr marL="457200" lvl="1" indent="0">
              <a:buNone/>
            </a:pPr>
            <a:r>
              <a:rPr lang="en-US" sz="1000" dirty="0">
                <a:solidFill>
                  <a:srgbClr val="C00000"/>
                </a:solidFill>
                <a:latin typeface="Abadi" panose="020B0604020104020204" pitchFamily="34" charset="0"/>
              </a:rPr>
              <a:t>for outcome in </a:t>
            </a:r>
            <a:r>
              <a:rPr lang="en-US" sz="1000" dirty="0" err="1">
                <a:solidFill>
                  <a:srgbClr val="C00000"/>
                </a:solidFill>
                <a:latin typeface="Abadi" panose="020B0604020104020204" pitchFamily="34" charset="0"/>
              </a:rPr>
              <a:t>df</a:t>
            </a:r>
            <a:r>
              <a:rPr lang="en-US" sz="1000" dirty="0">
                <a:solidFill>
                  <a:srgbClr val="C00000"/>
                </a:solidFill>
                <a:latin typeface="Abadi" panose="020B0604020104020204" pitchFamily="34" charset="0"/>
              </a:rPr>
              <a:t>['Outcome']:</a:t>
            </a:r>
          </a:p>
          <a:p>
            <a:pPr marL="457200" lvl="1" indent="0">
              <a:buNone/>
            </a:pPr>
            <a:r>
              <a:rPr lang="en-US" sz="1000" dirty="0">
                <a:solidFill>
                  <a:srgbClr val="C00000"/>
                </a:solidFill>
                <a:latin typeface="Abadi" panose="020B0604020104020204" pitchFamily="34" charset="0"/>
              </a:rPr>
              <a:t>    if outcome in </a:t>
            </a:r>
            <a:r>
              <a:rPr lang="en-US" sz="1000" dirty="0" err="1">
                <a:solidFill>
                  <a:srgbClr val="C00000"/>
                </a:solidFill>
                <a:latin typeface="Abadi" panose="020B0604020104020204" pitchFamily="34" charset="0"/>
              </a:rPr>
              <a:t>bad_outcomes</a:t>
            </a:r>
            <a:r>
              <a:rPr lang="en-US" sz="1000" dirty="0">
                <a:solidFill>
                  <a:srgbClr val="C00000"/>
                </a:solidFill>
                <a:latin typeface="Abadi" panose="020B0604020104020204" pitchFamily="34" charset="0"/>
              </a:rPr>
              <a:t>:</a:t>
            </a:r>
          </a:p>
          <a:p>
            <a:pPr marL="457200" lvl="1" indent="0">
              <a:buNone/>
            </a:pPr>
            <a:r>
              <a:rPr lang="en-US" sz="1000" dirty="0">
                <a:solidFill>
                  <a:srgbClr val="C00000"/>
                </a:solidFill>
                <a:latin typeface="Abadi" panose="020B0604020104020204" pitchFamily="34" charset="0"/>
              </a:rPr>
              <a:t>        </a:t>
            </a:r>
            <a:r>
              <a:rPr lang="en-US" sz="1000" dirty="0" err="1">
                <a:solidFill>
                  <a:srgbClr val="C00000"/>
                </a:solidFill>
                <a:latin typeface="Abadi" panose="020B0604020104020204" pitchFamily="34" charset="0"/>
              </a:rPr>
              <a:t>landing_class.append</a:t>
            </a:r>
            <a:r>
              <a:rPr lang="en-US" sz="1000" dirty="0">
                <a:solidFill>
                  <a:srgbClr val="C00000"/>
                </a:solidFill>
                <a:latin typeface="Abadi" panose="020B0604020104020204" pitchFamily="34" charset="0"/>
              </a:rPr>
              <a:t>(0)</a:t>
            </a:r>
          </a:p>
          <a:p>
            <a:pPr marL="457200" lvl="1" indent="0">
              <a:buNone/>
            </a:pPr>
            <a:r>
              <a:rPr lang="en-US" sz="1000" dirty="0">
                <a:solidFill>
                  <a:srgbClr val="C00000"/>
                </a:solidFill>
                <a:latin typeface="Abadi" panose="020B0604020104020204" pitchFamily="34" charset="0"/>
              </a:rPr>
              <a:t>else:</a:t>
            </a:r>
          </a:p>
          <a:p>
            <a:pPr marL="457200" lvl="1" indent="0">
              <a:buNone/>
            </a:pPr>
            <a:r>
              <a:rPr lang="en-US" sz="1000" dirty="0">
                <a:solidFill>
                  <a:srgbClr val="C00000"/>
                </a:solidFill>
                <a:latin typeface="Abadi" panose="020B0604020104020204" pitchFamily="34" charset="0"/>
              </a:rPr>
              <a:t>        </a:t>
            </a:r>
            <a:r>
              <a:rPr lang="en-US" sz="1000" dirty="0" err="1">
                <a:solidFill>
                  <a:srgbClr val="C00000"/>
                </a:solidFill>
                <a:latin typeface="Abadi" panose="020B0604020104020204" pitchFamily="34" charset="0"/>
              </a:rPr>
              <a:t>landing_class.append</a:t>
            </a:r>
            <a:r>
              <a:rPr lang="en-US" sz="1000" dirty="0">
                <a:solidFill>
                  <a:srgbClr val="C00000"/>
                </a:solidFill>
                <a:latin typeface="Abadi" panose="020B0604020104020204" pitchFamily="34" charset="0"/>
              </a:rPr>
              <a:t>(1)</a:t>
            </a:r>
          </a:p>
          <a:p>
            <a:pPr marL="457200" lvl="1" indent="0">
              <a:buNone/>
            </a:pPr>
            <a:r>
              <a:rPr lang="en-US" sz="1000" dirty="0" err="1">
                <a:solidFill>
                  <a:srgbClr val="C00000"/>
                </a:solidFill>
                <a:latin typeface="Abadi" panose="020B0604020104020204" pitchFamily="34" charset="0"/>
              </a:rPr>
              <a:t>df</a:t>
            </a:r>
            <a:r>
              <a:rPr lang="en-US" sz="1000" dirty="0">
                <a:solidFill>
                  <a:srgbClr val="C00000"/>
                </a:solidFill>
                <a:latin typeface="Abadi" panose="020B0604020104020204" pitchFamily="34" charset="0"/>
              </a:rPr>
              <a:t>['Class']=</a:t>
            </a:r>
            <a:r>
              <a:rPr lang="en-US" sz="1000" dirty="0" err="1">
                <a:solidFill>
                  <a:srgbClr val="C00000"/>
                </a:solidFill>
                <a:latin typeface="Abadi" panose="020B0604020104020204" pitchFamily="34" charset="0"/>
              </a:rPr>
              <a:t>landing_class</a:t>
            </a:r>
            <a:endParaRPr lang="en-US" sz="1000" dirty="0">
              <a:solidFill>
                <a:srgbClr val="C00000"/>
              </a:solidFill>
              <a:latin typeface="Abadi" panose="020B0604020104020204" pitchFamily="34" charset="0"/>
            </a:endParaRPr>
          </a:p>
          <a:p>
            <a:r>
              <a:rPr lang="en-US" sz="1500" dirty="0">
                <a:solidFill>
                  <a:schemeClr val="accent3">
                    <a:lumMod val="25000"/>
                  </a:schemeClr>
                </a:solidFill>
                <a:latin typeface="Abadi" panose="020B0604020104020204" pitchFamily="34" charset="0"/>
              </a:rPr>
              <a:t>Finally, we can calculate the success rate of a landing:</a:t>
            </a:r>
          </a:p>
          <a:p>
            <a:pPr lvl="1"/>
            <a:r>
              <a:rPr lang="en-US" sz="1500" dirty="0" err="1">
                <a:solidFill>
                  <a:srgbClr val="C00000"/>
                </a:solidFill>
                <a:latin typeface="Abadi" panose="020B0604020104020204" pitchFamily="34" charset="0"/>
              </a:rPr>
              <a:t>df</a:t>
            </a:r>
            <a:r>
              <a:rPr lang="en-US" sz="1500" dirty="0">
                <a:solidFill>
                  <a:srgbClr val="C00000"/>
                </a:solidFill>
                <a:latin typeface="Abadi" panose="020B0604020104020204" pitchFamily="34" charset="0"/>
              </a:rPr>
              <a:t>["Class"].mean()</a:t>
            </a:r>
          </a:p>
          <a:p>
            <a:r>
              <a:rPr lang="en-US" sz="1500" dirty="0" err="1">
                <a:solidFill>
                  <a:schemeClr val="accent3">
                    <a:lumMod val="25000"/>
                  </a:schemeClr>
                </a:solidFill>
                <a:latin typeface="Abadi" panose="020B0604020104020204" pitchFamily="34" charset="0"/>
              </a:rPr>
              <a:t>Github</a:t>
            </a:r>
            <a:r>
              <a:rPr lang="en-US" sz="1500" dirty="0">
                <a:solidFill>
                  <a:schemeClr val="accent3">
                    <a:lumMod val="25000"/>
                  </a:schemeClr>
                </a:solidFill>
                <a:latin typeface="Abadi" panose="020B0604020104020204" pitchFamily="34" charset="0"/>
              </a:rPr>
              <a:t> page with the completed notebook:</a:t>
            </a:r>
          </a:p>
          <a:p>
            <a:pPr lvl="1"/>
            <a:r>
              <a:rPr lang="en-US" sz="1500" dirty="0">
                <a:solidFill>
                  <a:schemeClr val="accent3">
                    <a:lumMod val="25000"/>
                  </a:schemeClr>
                </a:solidFill>
                <a:latin typeface="Abadi" panose="020B0604020104020204" pitchFamily="34" charset="0"/>
                <a:hlinkClick r:id="rId3"/>
              </a:rPr>
              <a:t>https://github.com/dmitryemelianenko/Winning-Space-Race-with-Data-Science/blob/main/labs-jupyter-spacex-Data%20wrangling.ipynb</a:t>
            </a:r>
            <a:endParaRPr lang="en-US" sz="1500" dirty="0">
              <a:solidFill>
                <a:schemeClr val="accent3">
                  <a:lumMod val="25000"/>
                </a:schemeClr>
              </a:solidFill>
              <a:latin typeface="Abadi" panose="020B0604020104020204" pitchFamily="34" charset="0"/>
            </a:endParaRPr>
          </a:p>
          <a:p>
            <a:pPr lvl="1"/>
            <a:endParaRPr lang="en-US" sz="15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16560" y="1825625"/>
            <a:ext cx="10515600" cy="4351656"/>
          </a:xfrm>
          <a:prstGeom prst="rect">
            <a:avLst/>
          </a:prstGeom>
        </p:spPr>
        <p:txBody>
          <a:bodyPr lIns="91440" tIns="45720" rIns="91440" bIns="45720" anchor="t"/>
          <a:lstStyle/>
          <a:p>
            <a:pPr>
              <a:lnSpc>
                <a:spcPct val="100000"/>
              </a:lnSpc>
              <a:spcBef>
                <a:spcPts val="1400"/>
              </a:spcBef>
            </a:pPr>
            <a:r>
              <a:rPr lang="en-US" sz="1300" dirty="0">
                <a:solidFill>
                  <a:schemeClr val="accent3">
                    <a:lumMod val="25000"/>
                  </a:schemeClr>
                </a:solidFill>
                <a:latin typeface="Abadi"/>
              </a:rPr>
              <a:t>Scatter plot of </a:t>
            </a:r>
            <a:r>
              <a:rPr lang="en-US" sz="1300" dirty="0" err="1">
                <a:solidFill>
                  <a:schemeClr val="accent3">
                    <a:lumMod val="25000"/>
                  </a:schemeClr>
                </a:solidFill>
                <a:latin typeface="Abadi"/>
              </a:rPr>
              <a:t>FlightnNumber</a:t>
            </a:r>
            <a:r>
              <a:rPr lang="en-US" sz="1300" dirty="0">
                <a:solidFill>
                  <a:schemeClr val="accent3">
                    <a:lumMod val="25000"/>
                  </a:schemeClr>
                </a:solidFill>
                <a:latin typeface="Abadi"/>
              </a:rPr>
              <a:t> vs </a:t>
            </a:r>
            <a:r>
              <a:rPr lang="en-US" sz="1300" dirty="0" err="1">
                <a:solidFill>
                  <a:schemeClr val="accent3">
                    <a:lumMod val="25000"/>
                  </a:schemeClr>
                </a:solidFill>
                <a:latin typeface="Abadi"/>
              </a:rPr>
              <a:t>PayloadMass</a:t>
            </a:r>
            <a:r>
              <a:rPr lang="en-US" sz="1300" dirty="0">
                <a:solidFill>
                  <a:schemeClr val="accent3">
                    <a:lumMod val="25000"/>
                  </a:schemeClr>
                </a:solidFill>
                <a:latin typeface="Abadi"/>
              </a:rPr>
              <a:t> classified by the outcome. From this plot, we can see that as flight number increases, the success rate of first stage rocket returning is also increasing. Additionally, the higher the mass payload, the less likely first stage is to return.</a:t>
            </a:r>
          </a:p>
          <a:p>
            <a:pPr>
              <a:lnSpc>
                <a:spcPct val="100000"/>
              </a:lnSpc>
              <a:spcBef>
                <a:spcPts val="1400"/>
              </a:spcBef>
            </a:pPr>
            <a:r>
              <a:rPr lang="en-US" sz="1300" dirty="0">
                <a:solidFill>
                  <a:schemeClr val="accent3">
                    <a:lumMod val="25000"/>
                  </a:schemeClr>
                </a:solidFill>
                <a:latin typeface="Abadi"/>
              </a:rPr>
              <a:t>Scatter plot of Flight Number vs Launch site classified by the outcome was created. From this plot, we can see that different launch sites have different success rates. For example, CCAFS LC-40, has a success rate of 60 %, while KSC LC-39A and VAFB SLC 4E has a success rate of 77%.</a:t>
            </a:r>
          </a:p>
          <a:p>
            <a:pPr>
              <a:lnSpc>
                <a:spcPct val="100000"/>
              </a:lnSpc>
              <a:spcBef>
                <a:spcPts val="1400"/>
              </a:spcBef>
            </a:pPr>
            <a:r>
              <a:rPr lang="en-US" sz="1300" dirty="0">
                <a:solidFill>
                  <a:schemeClr val="accent3">
                    <a:lumMod val="25000"/>
                  </a:schemeClr>
                </a:solidFill>
                <a:latin typeface="Abadi"/>
              </a:rPr>
              <a:t>Then, a scatter plot of </a:t>
            </a:r>
            <a:r>
              <a:rPr lang="en-US" sz="1300" dirty="0" err="1">
                <a:solidFill>
                  <a:schemeClr val="accent3">
                    <a:lumMod val="25000"/>
                  </a:schemeClr>
                </a:solidFill>
                <a:latin typeface="Abadi"/>
              </a:rPr>
              <a:t>Paylaod</a:t>
            </a:r>
            <a:r>
              <a:rPr lang="en-US" sz="1300" dirty="0">
                <a:solidFill>
                  <a:schemeClr val="accent3">
                    <a:lumMod val="25000"/>
                  </a:schemeClr>
                </a:solidFill>
                <a:latin typeface="Abadi"/>
              </a:rPr>
              <a:t> vs Launch Site, lets us determine which site are more successful with different payload mass launches. For example, VAFB-SLC </a:t>
            </a:r>
            <a:r>
              <a:rPr lang="en-US" sz="1300" dirty="0" err="1">
                <a:solidFill>
                  <a:schemeClr val="accent3">
                    <a:lumMod val="25000"/>
                  </a:schemeClr>
                </a:solidFill>
                <a:latin typeface="Abadi"/>
              </a:rPr>
              <a:t>launchsite</a:t>
            </a:r>
            <a:r>
              <a:rPr lang="en-US" sz="1300" dirty="0">
                <a:solidFill>
                  <a:schemeClr val="accent3">
                    <a:lumMod val="25000"/>
                  </a:schemeClr>
                </a:solidFill>
                <a:latin typeface="Abadi"/>
              </a:rPr>
              <a:t> there are no rockets launched for </a:t>
            </a:r>
            <a:r>
              <a:rPr lang="en-US" sz="1300" dirty="0" err="1">
                <a:solidFill>
                  <a:schemeClr val="accent3">
                    <a:lumMod val="25000"/>
                  </a:schemeClr>
                </a:solidFill>
                <a:latin typeface="Abadi"/>
              </a:rPr>
              <a:t>heavypayload</a:t>
            </a:r>
            <a:r>
              <a:rPr lang="en-US" sz="1300" dirty="0">
                <a:solidFill>
                  <a:schemeClr val="accent3">
                    <a:lumMod val="25000"/>
                  </a:schemeClr>
                </a:solidFill>
                <a:latin typeface="Abadi"/>
              </a:rPr>
              <a:t> mass(greater than 10000).</a:t>
            </a:r>
          </a:p>
          <a:p>
            <a:pPr>
              <a:lnSpc>
                <a:spcPct val="100000"/>
              </a:lnSpc>
              <a:spcBef>
                <a:spcPts val="1400"/>
              </a:spcBef>
            </a:pPr>
            <a:r>
              <a:rPr lang="en-US" sz="1300" dirty="0">
                <a:solidFill>
                  <a:schemeClr val="accent3">
                    <a:lumMod val="25000"/>
                  </a:schemeClr>
                </a:solidFill>
                <a:latin typeface="Abadi"/>
              </a:rPr>
              <a:t>Bar chart of success rate by orbit type provides the insight on which orbit type is more likely to be successful.</a:t>
            </a:r>
          </a:p>
          <a:p>
            <a:pPr>
              <a:lnSpc>
                <a:spcPct val="100000"/>
              </a:lnSpc>
              <a:spcBef>
                <a:spcPts val="1400"/>
              </a:spcBef>
            </a:pPr>
            <a:r>
              <a:rPr lang="en-US" sz="1300" dirty="0">
                <a:solidFill>
                  <a:schemeClr val="accent3">
                    <a:lumMod val="25000"/>
                  </a:schemeClr>
                </a:solidFill>
                <a:latin typeface="Abadi"/>
              </a:rPr>
              <a:t>Scatter plot of Flight Number vs Orbit type reveals that the success rate of LEO orbit is related to the number of flights; on the other hand, there seems to be no relationship between flight number when in GTO orbit.</a:t>
            </a:r>
          </a:p>
          <a:p>
            <a:pPr>
              <a:lnSpc>
                <a:spcPct val="100000"/>
              </a:lnSpc>
              <a:spcBef>
                <a:spcPts val="1400"/>
              </a:spcBef>
            </a:pPr>
            <a:r>
              <a:rPr lang="en-US" sz="1300" dirty="0">
                <a:solidFill>
                  <a:schemeClr val="accent3">
                    <a:lumMod val="25000"/>
                  </a:schemeClr>
                </a:solidFill>
                <a:latin typeface="Abadi"/>
              </a:rPr>
              <a:t>Payload vs Orbit type plot suggests that With heavy payloads the successful landing or positive landing rate are more for </a:t>
            </a:r>
            <a:r>
              <a:rPr lang="en-US" sz="1300" dirty="0" err="1">
                <a:solidFill>
                  <a:schemeClr val="accent3">
                    <a:lumMod val="25000"/>
                  </a:schemeClr>
                </a:solidFill>
                <a:latin typeface="Abadi"/>
              </a:rPr>
              <a:t>Polar,LEO</a:t>
            </a:r>
            <a:r>
              <a:rPr lang="en-US" sz="1300" dirty="0">
                <a:solidFill>
                  <a:schemeClr val="accent3">
                    <a:lumMod val="25000"/>
                  </a:schemeClr>
                </a:solidFill>
                <a:latin typeface="Abadi"/>
              </a:rPr>
              <a:t> and ISS. However for GTO we cannot distinguish this well as both positive landing rate and negative landing(unsuccessful mission) are both there here.</a:t>
            </a:r>
          </a:p>
          <a:p>
            <a:pPr>
              <a:lnSpc>
                <a:spcPct val="100000"/>
              </a:lnSpc>
              <a:spcBef>
                <a:spcPts val="1400"/>
              </a:spcBef>
            </a:pPr>
            <a:r>
              <a:rPr lang="en-US" sz="1300" dirty="0">
                <a:solidFill>
                  <a:schemeClr val="accent3">
                    <a:lumMod val="25000"/>
                  </a:schemeClr>
                </a:solidFill>
                <a:latin typeface="Abadi"/>
              </a:rPr>
              <a:t>Finally, Launch success yearly trend line plot provides an overall trend of success rate. SpaceX seems to be steadily improving yearly.</a:t>
            </a:r>
          </a:p>
          <a:p>
            <a:pPr>
              <a:lnSpc>
                <a:spcPct val="100000"/>
              </a:lnSpc>
              <a:spcBef>
                <a:spcPts val="1400"/>
              </a:spcBef>
            </a:pPr>
            <a:r>
              <a:rPr lang="en-US" sz="1300" dirty="0" err="1">
                <a:solidFill>
                  <a:schemeClr val="accent3">
                    <a:lumMod val="25000"/>
                  </a:schemeClr>
                </a:solidFill>
                <a:latin typeface="Abadi"/>
              </a:rPr>
              <a:t>Github</a:t>
            </a:r>
            <a:r>
              <a:rPr lang="en-US" sz="1300" dirty="0">
                <a:solidFill>
                  <a:schemeClr val="accent3">
                    <a:lumMod val="25000"/>
                  </a:schemeClr>
                </a:solidFill>
                <a:latin typeface="Abadi"/>
              </a:rPr>
              <a:t> page with completed notebook:</a:t>
            </a:r>
            <a:r>
              <a:rPr lang="en-US" sz="1200" dirty="0">
                <a:solidFill>
                  <a:schemeClr val="accent3">
                    <a:lumMod val="25000"/>
                  </a:schemeClr>
                </a:solidFill>
                <a:latin typeface="Abadi"/>
              </a:rPr>
              <a:t> </a:t>
            </a:r>
            <a:r>
              <a:rPr lang="en-US" sz="1200" dirty="0">
                <a:solidFill>
                  <a:schemeClr val="accent3">
                    <a:lumMod val="25000"/>
                  </a:schemeClr>
                </a:solidFill>
                <a:latin typeface="Abadi"/>
                <a:hlinkClick r:id="rId3"/>
              </a:rPr>
              <a:t>https://github.com/dmitryemelianenko/Winning-Space-Race-with-Data-Science/blob/main/edadataviz.ipynb</a:t>
            </a:r>
            <a:endParaRPr lang="en-US" sz="1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 link with completed </a:t>
            </a:r>
            <a:r>
              <a:rPr lang="en-US" sz="2200" dirty="0" err="1">
                <a:solidFill>
                  <a:schemeClr val="accent3">
                    <a:lumMod val="25000"/>
                  </a:schemeClr>
                </a:solidFill>
                <a:latin typeface="Abadi" panose="020B0604020104020204" pitchFamily="34" charset="0"/>
              </a:rPr>
              <a:t>eda</a:t>
            </a:r>
            <a:r>
              <a:rPr lang="en-US" sz="2200" dirty="0">
                <a:solidFill>
                  <a:schemeClr val="accent3">
                    <a:lumMod val="25000"/>
                  </a:schemeClr>
                </a:solidFill>
                <a:latin typeface="Abadi" panose="020B0604020104020204" pitchFamily="34" charset="0"/>
              </a:rPr>
              <a:t> notebook:</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3"/>
              </a:rPr>
              <a:t>https://github.com/dmitryemelianenko/Winning-Space-Race-with-Data-Science/blob/main/edadataviz.ipynb</a:t>
            </a:r>
            <a:endParaRPr lang="en-US" sz="18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3030"/>
            <a:ext cx="9745663" cy="5343525"/>
          </a:xfrm>
          <a:prstGeom prst="rect">
            <a:avLst/>
          </a:prstGeom>
        </p:spPr>
        <p:txBody>
          <a:bodyPr lIns="91440" tIns="45720" rIns="91440" bIns="45720" anchor="t"/>
          <a:lstStyle/>
          <a:p>
            <a:pPr>
              <a:lnSpc>
                <a:spcPct val="100000"/>
              </a:lnSpc>
              <a:spcBef>
                <a:spcPts val="800"/>
              </a:spcBef>
            </a:pPr>
            <a:r>
              <a:rPr lang="en-US" sz="1000" dirty="0">
                <a:solidFill>
                  <a:schemeClr val="accent3">
                    <a:lumMod val="25000"/>
                  </a:schemeClr>
                </a:solidFill>
                <a:latin typeface="Abadi"/>
              </a:rPr>
              <a:t>Display the names of the unique launch sites in the space mission</a:t>
            </a:r>
          </a:p>
          <a:p>
            <a:pPr marL="457200" lvl="1" indent="0">
              <a:lnSpc>
                <a:spcPct val="100000"/>
              </a:lnSpc>
              <a:spcBef>
                <a:spcPts val="800"/>
              </a:spcBef>
              <a:buNone/>
            </a:pPr>
            <a:r>
              <a:rPr lang="en-US" sz="800" dirty="0">
                <a:solidFill>
                  <a:schemeClr val="accent3">
                    <a:lumMod val="25000"/>
                  </a:schemeClr>
                </a:solidFill>
                <a:latin typeface="Abadi"/>
              </a:rPr>
              <a:t>%</a:t>
            </a:r>
            <a:r>
              <a:rPr lang="en-US" sz="800" dirty="0" err="1">
                <a:solidFill>
                  <a:schemeClr val="accent3">
                    <a:lumMod val="25000"/>
                  </a:schemeClr>
                </a:solidFill>
                <a:latin typeface="Abadi"/>
              </a:rPr>
              <a:t>sql</a:t>
            </a:r>
            <a:r>
              <a:rPr lang="en-US" sz="800" dirty="0">
                <a:solidFill>
                  <a:schemeClr val="accent3">
                    <a:lumMod val="25000"/>
                  </a:schemeClr>
                </a:solidFill>
                <a:latin typeface="Abadi"/>
              </a:rPr>
              <a:t> SELECT DISTINCT "</a:t>
            </a:r>
            <a:r>
              <a:rPr lang="en-US" sz="800" dirty="0" err="1">
                <a:solidFill>
                  <a:schemeClr val="accent3">
                    <a:lumMod val="25000"/>
                  </a:schemeClr>
                </a:solidFill>
                <a:latin typeface="Abadi"/>
              </a:rPr>
              <a:t>Launch_Site</a:t>
            </a:r>
            <a:r>
              <a:rPr lang="en-US" sz="800" dirty="0">
                <a:solidFill>
                  <a:schemeClr val="accent3">
                    <a:lumMod val="25000"/>
                  </a:schemeClr>
                </a:solidFill>
                <a:latin typeface="Abadi"/>
              </a:rPr>
              <a:t>" FROM SPACEXTABLE;</a:t>
            </a:r>
          </a:p>
          <a:p>
            <a:pPr>
              <a:lnSpc>
                <a:spcPct val="100000"/>
              </a:lnSpc>
              <a:spcBef>
                <a:spcPts val="800"/>
              </a:spcBef>
            </a:pPr>
            <a:r>
              <a:rPr lang="en-US" sz="1000" dirty="0">
                <a:solidFill>
                  <a:schemeClr val="accent3">
                    <a:lumMod val="25000"/>
                  </a:schemeClr>
                </a:solidFill>
                <a:latin typeface="Abadi"/>
              </a:rPr>
              <a:t>Display 5 records where launch sites begin with the string 'CCA'</a:t>
            </a:r>
          </a:p>
          <a:p>
            <a:pPr marL="457200" lvl="1" indent="0">
              <a:lnSpc>
                <a:spcPct val="100000"/>
              </a:lnSpc>
              <a:spcBef>
                <a:spcPts val="800"/>
              </a:spcBef>
              <a:buNone/>
            </a:pPr>
            <a:r>
              <a:rPr lang="en-US" sz="800" dirty="0">
                <a:solidFill>
                  <a:schemeClr val="accent3">
                    <a:lumMod val="25000"/>
                  </a:schemeClr>
                </a:solidFill>
                <a:latin typeface="Abadi"/>
              </a:rPr>
              <a:t>%</a:t>
            </a:r>
            <a:r>
              <a:rPr lang="en-US" sz="800" dirty="0" err="1">
                <a:solidFill>
                  <a:schemeClr val="accent3">
                    <a:lumMod val="25000"/>
                  </a:schemeClr>
                </a:solidFill>
                <a:latin typeface="Abadi"/>
              </a:rPr>
              <a:t>sql</a:t>
            </a:r>
            <a:r>
              <a:rPr lang="en-US" sz="800" dirty="0">
                <a:solidFill>
                  <a:schemeClr val="accent3">
                    <a:lumMod val="25000"/>
                  </a:schemeClr>
                </a:solidFill>
                <a:latin typeface="Abadi"/>
              </a:rPr>
              <a:t> SELECT * FROM SPACEXTABLE WHERE "</a:t>
            </a:r>
            <a:r>
              <a:rPr lang="en-US" sz="800" dirty="0" err="1">
                <a:solidFill>
                  <a:schemeClr val="accent3">
                    <a:lumMod val="25000"/>
                  </a:schemeClr>
                </a:solidFill>
                <a:latin typeface="Abadi"/>
              </a:rPr>
              <a:t>Launch_Site</a:t>
            </a:r>
            <a:r>
              <a:rPr lang="en-US" sz="800" dirty="0">
                <a:solidFill>
                  <a:schemeClr val="accent3">
                    <a:lumMod val="25000"/>
                  </a:schemeClr>
                </a:solidFill>
                <a:latin typeface="Abadi"/>
              </a:rPr>
              <a:t>" LIKE 'CCA%' LIMIT 5;</a:t>
            </a:r>
          </a:p>
          <a:p>
            <a:pPr>
              <a:lnSpc>
                <a:spcPct val="100000"/>
              </a:lnSpc>
              <a:spcBef>
                <a:spcPts val="800"/>
              </a:spcBef>
            </a:pPr>
            <a:r>
              <a:rPr lang="en-US" sz="1000" dirty="0">
                <a:solidFill>
                  <a:schemeClr val="accent3">
                    <a:lumMod val="25000"/>
                  </a:schemeClr>
                </a:solidFill>
                <a:latin typeface="Abadi"/>
              </a:rPr>
              <a:t>Display the total payload mass carried by boosters launched by NASA (CRS)</a:t>
            </a:r>
          </a:p>
          <a:p>
            <a:pPr marL="457200" lvl="1" indent="0">
              <a:lnSpc>
                <a:spcPct val="100000"/>
              </a:lnSpc>
              <a:spcBef>
                <a:spcPts val="800"/>
              </a:spcBef>
              <a:buNone/>
            </a:pPr>
            <a:r>
              <a:rPr lang="en-US" sz="800" dirty="0">
                <a:solidFill>
                  <a:schemeClr val="accent3">
                    <a:lumMod val="25000"/>
                  </a:schemeClr>
                </a:solidFill>
                <a:latin typeface="Abadi"/>
              </a:rPr>
              <a:t>%</a:t>
            </a:r>
            <a:r>
              <a:rPr lang="en-US" sz="800" dirty="0" err="1">
                <a:solidFill>
                  <a:schemeClr val="accent3">
                    <a:lumMod val="25000"/>
                  </a:schemeClr>
                </a:solidFill>
                <a:latin typeface="Abadi"/>
              </a:rPr>
              <a:t>sql</a:t>
            </a:r>
            <a:r>
              <a:rPr lang="en-US" sz="800" dirty="0">
                <a:solidFill>
                  <a:schemeClr val="accent3">
                    <a:lumMod val="25000"/>
                  </a:schemeClr>
                </a:solidFill>
                <a:latin typeface="Abadi"/>
              </a:rPr>
              <a:t> SELECT SUM("PAYLOAD_MASS__KG_") as </a:t>
            </a:r>
            <a:r>
              <a:rPr lang="en-US" sz="800" dirty="0" err="1">
                <a:solidFill>
                  <a:schemeClr val="accent3">
                    <a:lumMod val="25000"/>
                  </a:schemeClr>
                </a:solidFill>
                <a:latin typeface="Abadi"/>
              </a:rPr>
              <a:t>total_payload</a:t>
            </a:r>
            <a:r>
              <a:rPr lang="en-US" sz="800" dirty="0">
                <a:solidFill>
                  <a:schemeClr val="accent3">
                    <a:lumMod val="25000"/>
                  </a:schemeClr>
                </a:solidFill>
                <a:latin typeface="Abadi"/>
              </a:rPr>
              <a:t> FROM SPACEXTABLE WHERE "Customer" = "NASA (CRS)";</a:t>
            </a:r>
          </a:p>
          <a:p>
            <a:pPr>
              <a:lnSpc>
                <a:spcPct val="100000"/>
              </a:lnSpc>
              <a:spcBef>
                <a:spcPts val="800"/>
              </a:spcBef>
            </a:pPr>
            <a:r>
              <a:rPr lang="en-US" sz="1000" dirty="0">
                <a:solidFill>
                  <a:schemeClr val="accent3">
                    <a:lumMod val="25000"/>
                  </a:schemeClr>
                </a:solidFill>
                <a:latin typeface="Abadi"/>
              </a:rPr>
              <a:t>Display average payload mass carried by booster version F9 v1.1</a:t>
            </a:r>
          </a:p>
          <a:p>
            <a:pPr marL="457200" lvl="1" indent="0">
              <a:lnSpc>
                <a:spcPct val="100000"/>
              </a:lnSpc>
              <a:spcBef>
                <a:spcPts val="800"/>
              </a:spcBef>
              <a:buNone/>
            </a:pPr>
            <a:r>
              <a:rPr lang="en-US" sz="800" dirty="0">
                <a:solidFill>
                  <a:schemeClr val="accent3">
                    <a:lumMod val="25000"/>
                  </a:schemeClr>
                </a:solidFill>
                <a:latin typeface="Abadi"/>
              </a:rPr>
              <a:t>%</a:t>
            </a:r>
            <a:r>
              <a:rPr lang="en-US" sz="800" dirty="0" err="1">
                <a:solidFill>
                  <a:schemeClr val="accent3">
                    <a:lumMod val="25000"/>
                  </a:schemeClr>
                </a:solidFill>
                <a:latin typeface="Abadi"/>
              </a:rPr>
              <a:t>sql</a:t>
            </a:r>
            <a:r>
              <a:rPr lang="en-US" sz="800" dirty="0">
                <a:solidFill>
                  <a:schemeClr val="accent3">
                    <a:lumMod val="25000"/>
                  </a:schemeClr>
                </a:solidFill>
                <a:latin typeface="Abadi"/>
              </a:rPr>
              <a:t> SELECT AVG("PAYLOAD_MASS__KG_") AS </a:t>
            </a:r>
            <a:r>
              <a:rPr lang="en-US" sz="800" dirty="0" err="1">
                <a:solidFill>
                  <a:schemeClr val="accent3">
                    <a:lumMod val="25000"/>
                  </a:schemeClr>
                </a:solidFill>
                <a:latin typeface="Abadi"/>
              </a:rPr>
              <a:t>average_payload</a:t>
            </a:r>
            <a:r>
              <a:rPr lang="en-US" sz="800" dirty="0">
                <a:solidFill>
                  <a:schemeClr val="accent3">
                    <a:lumMod val="25000"/>
                  </a:schemeClr>
                </a:solidFill>
                <a:latin typeface="Abadi"/>
              </a:rPr>
              <a:t> FROM SPACEXTABLE WHERE "</a:t>
            </a:r>
            <a:r>
              <a:rPr lang="en-US" sz="800" dirty="0" err="1">
                <a:solidFill>
                  <a:schemeClr val="accent3">
                    <a:lumMod val="25000"/>
                  </a:schemeClr>
                </a:solidFill>
                <a:latin typeface="Abadi"/>
              </a:rPr>
              <a:t>Booster_Version</a:t>
            </a:r>
            <a:r>
              <a:rPr lang="en-US" sz="800" dirty="0">
                <a:solidFill>
                  <a:schemeClr val="accent3">
                    <a:lumMod val="25000"/>
                  </a:schemeClr>
                </a:solidFill>
                <a:latin typeface="Abadi"/>
              </a:rPr>
              <a:t>" = "F9 v1.1";</a:t>
            </a:r>
          </a:p>
          <a:p>
            <a:pPr>
              <a:lnSpc>
                <a:spcPct val="100000"/>
              </a:lnSpc>
              <a:spcBef>
                <a:spcPts val="800"/>
              </a:spcBef>
            </a:pPr>
            <a:r>
              <a:rPr lang="en-US" sz="1000" dirty="0">
                <a:solidFill>
                  <a:schemeClr val="accent3">
                    <a:lumMod val="25000"/>
                  </a:schemeClr>
                </a:solidFill>
                <a:latin typeface="Abadi"/>
              </a:rPr>
              <a:t>List the date when the first </a:t>
            </a:r>
            <a:r>
              <a:rPr lang="en-US" sz="1000" dirty="0" err="1">
                <a:solidFill>
                  <a:schemeClr val="accent3">
                    <a:lumMod val="25000"/>
                  </a:schemeClr>
                </a:solidFill>
                <a:latin typeface="Abadi"/>
              </a:rPr>
              <a:t>succesful</a:t>
            </a:r>
            <a:r>
              <a:rPr lang="en-US" sz="1000" dirty="0">
                <a:solidFill>
                  <a:schemeClr val="accent3">
                    <a:lumMod val="25000"/>
                  </a:schemeClr>
                </a:solidFill>
                <a:latin typeface="Abadi"/>
              </a:rPr>
              <a:t> landing outcome in ground pad was </a:t>
            </a:r>
            <a:r>
              <a:rPr lang="en-US" sz="1000" dirty="0" err="1">
                <a:solidFill>
                  <a:schemeClr val="accent3">
                    <a:lumMod val="25000"/>
                  </a:schemeClr>
                </a:solidFill>
                <a:latin typeface="Abadi"/>
              </a:rPr>
              <a:t>acheived</a:t>
            </a:r>
            <a:r>
              <a:rPr lang="en-US" sz="1000" dirty="0">
                <a:solidFill>
                  <a:schemeClr val="accent3">
                    <a:lumMod val="25000"/>
                  </a:schemeClr>
                </a:solidFill>
                <a:latin typeface="Abadi"/>
              </a:rPr>
              <a:t>.</a:t>
            </a:r>
          </a:p>
          <a:p>
            <a:pPr marL="457200" lvl="1" indent="0">
              <a:lnSpc>
                <a:spcPct val="100000"/>
              </a:lnSpc>
              <a:spcBef>
                <a:spcPts val="800"/>
              </a:spcBef>
              <a:buNone/>
            </a:pPr>
            <a:r>
              <a:rPr lang="en-US" sz="800" dirty="0">
                <a:solidFill>
                  <a:schemeClr val="accent3">
                    <a:lumMod val="25000"/>
                  </a:schemeClr>
                </a:solidFill>
                <a:latin typeface="Abadi"/>
              </a:rPr>
              <a:t>%</a:t>
            </a:r>
            <a:r>
              <a:rPr lang="en-US" sz="800" dirty="0" err="1">
                <a:solidFill>
                  <a:schemeClr val="accent3">
                    <a:lumMod val="25000"/>
                  </a:schemeClr>
                </a:solidFill>
                <a:latin typeface="Abadi"/>
              </a:rPr>
              <a:t>sql</a:t>
            </a:r>
            <a:r>
              <a:rPr lang="en-US" sz="800" dirty="0">
                <a:solidFill>
                  <a:schemeClr val="accent3">
                    <a:lumMod val="25000"/>
                  </a:schemeClr>
                </a:solidFill>
                <a:latin typeface="Abadi"/>
              </a:rPr>
              <a:t> SELECT MIN("Date") as </a:t>
            </a:r>
            <a:r>
              <a:rPr lang="en-US" sz="800" dirty="0" err="1">
                <a:solidFill>
                  <a:schemeClr val="accent3">
                    <a:lumMod val="25000"/>
                  </a:schemeClr>
                </a:solidFill>
                <a:latin typeface="Abadi"/>
              </a:rPr>
              <a:t>First_Successful_Landing_Date</a:t>
            </a:r>
            <a:r>
              <a:rPr lang="en-US" sz="800" dirty="0">
                <a:solidFill>
                  <a:schemeClr val="accent3">
                    <a:lumMod val="25000"/>
                  </a:schemeClr>
                </a:solidFill>
                <a:latin typeface="Abadi"/>
              </a:rPr>
              <a:t> FROM SPACEXTABLE WHERE "</a:t>
            </a:r>
            <a:r>
              <a:rPr lang="en-US" sz="800" dirty="0" err="1">
                <a:solidFill>
                  <a:schemeClr val="accent3">
                    <a:lumMod val="25000"/>
                  </a:schemeClr>
                </a:solidFill>
                <a:latin typeface="Abadi"/>
              </a:rPr>
              <a:t>Landing_Outcome</a:t>
            </a:r>
            <a:r>
              <a:rPr lang="en-US" sz="800" dirty="0">
                <a:solidFill>
                  <a:schemeClr val="accent3">
                    <a:lumMod val="25000"/>
                  </a:schemeClr>
                </a:solidFill>
                <a:latin typeface="Abadi"/>
              </a:rPr>
              <a:t>" = 'Success (ground pad)’;</a:t>
            </a:r>
          </a:p>
          <a:p>
            <a:pPr>
              <a:lnSpc>
                <a:spcPct val="100000"/>
              </a:lnSpc>
              <a:spcBef>
                <a:spcPts val="800"/>
              </a:spcBef>
            </a:pPr>
            <a:r>
              <a:rPr lang="en-US" sz="10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p>
          <a:p>
            <a:pPr marL="457200" lvl="1" indent="0">
              <a:lnSpc>
                <a:spcPct val="100000"/>
              </a:lnSpc>
              <a:spcBef>
                <a:spcPts val="800"/>
              </a:spcBef>
              <a:buNone/>
            </a:pPr>
            <a:r>
              <a:rPr lang="en-US" sz="800" dirty="0">
                <a:solidFill>
                  <a:schemeClr val="accent3">
                    <a:lumMod val="25000"/>
                  </a:schemeClr>
                </a:solidFill>
                <a:latin typeface="Abadi" panose="020B0604020104020204" pitchFamily="34" charset="0"/>
              </a:rPr>
              <a:t>%</a:t>
            </a:r>
            <a:r>
              <a:rPr lang="en-US" sz="800" dirty="0" err="1">
                <a:solidFill>
                  <a:schemeClr val="accent3">
                    <a:lumMod val="25000"/>
                  </a:schemeClr>
                </a:solidFill>
                <a:latin typeface="Abadi" panose="020B0604020104020204" pitchFamily="34" charset="0"/>
              </a:rPr>
              <a:t>sql</a:t>
            </a:r>
            <a:r>
              <a:rPr lang="en-US" sz="800" dirty="0">
                <a:solidFill>
                  <a:schemeClr val="accent3">
                    <a:lumMod val="25000"/>
                  </a:schemeClr>
                </a:solidFill>
                <a:latin typeface="Abadi" panose="020B0604020104020204" pitchFamily="34" charset="0"/>
              </a:rPr>
              <a:t> SELECT "</a:t>
            </a:r>
            <a:r>
              <a:rPr lang="en-US" sz="800" dirty="0" err="1">
                <a:solidFill>
                  <a:schemeClr val="accent3">
                    <a:lumMod val="25000"/>
                  </a:schemeClr>
                </a:solidFill>
                <a:latin typeface="Abadi" panose="020B0604020104020204" pitchFamily="34" charset="0"/>
              </a:rPr>
              <a:t>Booster_Version</a:t>
            </a:r>
            <a:r>
              <a:rPr lang="en-US" sz="800" dirty="0">
                <a:solidFill>
                  <a:schemeClr val="accent3">
                    <a:lumMod val="25000"/>
                  </a:schemeClr>
                </a:solidFill>
                <a:latin typeface="Abadi" panose="020B0604020104020204" pitchFamily="34" charset="0"/>
              </a:rPr>
              <a:t>" FROM SPACEXTABLE WHERE "</a:t>
            </a:r>
            <a:r>
              <a:rPr lang="en-US" sz="800" dirty="0" err="1">
                <a:solidFill>
                  <a:schemeClr val="accent3">
                    <a:lumMod val="25000"/>
                  </a:schemeClr>
                </a:solidFill>
                <a:latin typeface="Abadi" panose="020B0604020104020204" pitchFamily="34" charset="0"/>
              </a:rPr>
              <a:t>Landing_Outcome</a:t>
            </a:r>
            <a:r>
              <a:rPr lang="en-US" sz="800" dirty="0">
                <a:solidFill>
                  <a:schemeClr val="accent3">
                    <a:lumMod val="25000"/>
                  </a:schemeClr>
                </a:solidFill>
                <a:latin typeface="Abadi" panose="020B0604020104020204" pitchFamily="34" charset="0"/>
              </a:rPr>
              <a:t>" = 'Success (drone ship)' AND "PAYLOAD_MASS__KG_" &gt; 4000 AND "PAYLOAD_MASS__KG_" &lt; 6000;</a:t>
            </a:r>
          </a:p>
          <a:p>
            <a:pPr>
              <a:lnSpc>
                <a:spcPct val="100000"/>
              </a:lnSpc>
              <a:spcBef>
                <a:spcPts val="800"/>
              </a:spcBef>
            </a:pPr>
            <a:r>
              <a:rPr lang="en-US" sz="1000" dirty="0">
                <a:solidFill>
                  <a:schemeClr val="accent3">
                    <a:lumMod val="25000"/>
                  </a:schemeClr>
                </a:solidFill>
                <a:latin typeface="Abadi" panose="020B0604020104020204" pitchFamily="34" charset="0"/>
              </a:rPr>
              <a:t>List the total number of successful and failure mission outcomes</a:t>
            </a:r>
          </a:p>
          <a:p>
            <a:pPr marL="457200" lvl="1" indent="0">
              <a:lnSpc>
                <a:spcPct val="100000"/>
              </a:lnSpc>
              <a:spcBef>
                <a:spcPts val="800"/>
              </a:spcBef>
              <a:buNone/>
            </a:pPr>
            <a:r>
              <a:rPr lang="en-US" sz="800" dirty="0">
                <a:solidFill>
                  <a:schemeClr val="accent3">
                    <a:lumMod val="25000"/>
                  </a:schemeClr>
                </a:solidFill>
                <a:latin typeface="Abadi" panose="020B0604020104020204" pitchFamily="34" charset="0"/>
              </a:rPr>
              <a:t>%</a:t>
            </a:r>
            <a:r>
              <a:rPr lang="en-US" sz="800" dirty="0" err="1">
                <a:solidFill>
                  <a:schemeClr val="accent3">
                    <a:lumMod val="25000"/>
                  </a:schemeClr>
                </a:solidFill>
                <a:latin typeface="Abadi" panose="020B0604020104020204" pitchFamily="34" charset="0"/>
              </a:rPr>
              <a:t>sql</a:t>
            </a:r>
            <a:r>
              <a:rPr lang="en-US" sz="800" dirty="0">
                <a:solidFill>
                  <a:schemeClr val="accent3">
                    <a:lumMod val="25000"/>
                  </a:schemeClr>
                </a:solidFill>
                <a:latin typeface="Abadi" panose="020B0604020104020204" pitchFamily="34" charset="0"/>
              </a:rPr>
              <a:t> SELECT "</a:t>
            </a:r>
            <a:r>
              <a:rPr lang="en-US" sz="800" dirty="0" err="1">
                <a:solidFill>
                  <a:schemeClr val="accent3">
                    <a:lumMod val="25000"/>
                  </a:schemeClr>
                </a:solidFill>
                <a:latin typeface="Abadi" panose="020B0604020104020204" pitchFamily="34" charset="0"/>
              </a:rPr>
              <a:t>Mission_Outcome</a:t>
            </a:r>
            <a:r>
              <a:rPr lang="en-US" sz="800" dirty="0">
                <a:solidFill>
                  <a:schemeClr val="accent3">
                    <a:lumMod val="25000"/>
                  </a:schemeClr>
                </a:solidFill>
                <a:latin typeface="Abadi" panose="020B0604020104020204" pitchFamily="34" charset="0"/>
              </a:rPr>
              <a:t>", COUNT(*) as </a:t>
            </a:r>
            <a:r>
              <a:rPr lang="en-US" sz="800" dirty="0" err="1">
                <a:solidFill>
                  <a:schemeClr val="accent3">
                    <a:lumMod val="25000"/>
                  </a:schemeClr>
                </a:solidFill>
                <a:latin typeface="Abadi" panose="020B0604020104020204" pitchFamily="34" charset="0"/>
              </a:rPr>
              <a:t>Total_Count</a:t>
            </a:r>
            <a:r>
              <a:rPr lang="en-US" sz="800" dirty="0">
                <a:solidFill>
                  <a:schemeClr val="accent3">
                    <a:lumMod val="25000"/>
                  </a:schemeClr>
                </a:solidFill>
                <a:latin typeface="Abadi" panose="020B0604020104020204" pitchFamily="34" charset="0"/>
              </a:rPr>
              <a:t> FROM SPACEXTABLE GROUP BY "</a:t>
            </a:r>
            <a:r>
              <a:rPr lang="en-US" sz="800" dirty="0" err="1">
                <a:solidFill>
                  <a:schemeClr val="accent3">
                    <a:lumMod val="25000"/>
                  </a:schemeClr>
                </a:solidFill>
                <a:latin typeface="Abadi" panose="020B0604020104020204" pitchFamily="34" charset="0"/>
              </a:rPr>
              <a:t>Mission_Outcome</a:t>
            </a:r>
            <a:r>
              <a:rPr lang="en-US" sz="800" dirty="0">
                <a:solidFill>
                  <a:schemeClr val="accent3">
                    <a:lumMod val="25000"/>
                  </a:schemeClr>
                </a:solidFill>
                <a:latin typeface="Abadi" panose="020B0604020104020204" pitchFamily="34" charset="0"/>
              </a:rPr>
              <a:t>";</a:t>
            </a:r>
          </a:p>
          <a:p>
            <a:pPr>
              <a:lnSpc>
                <a:spcPct val="100000"/>
              </a:lnSpc>
              <a:spcBef>
                <a:spcPts val="800"/>
              </a:spcBef>
            </a:pPr>
            <a:r>
              <a:rPr lang="en-US" sz="1000" dirty="0">
                <a:solidFill>
                  <a:schemeClr val="accent3">
                    <a:lumMod val="25000"/>
                  </a:schemeClr>
                </a:solidFill>
                <a:latin typeface="Abadi" panose="020B0604020104020204" pitchFamily="34" charset="0"/>
              </a:rPr>
              <a:t>List the names of the </a:t>
            </a:r>
            <a:r>
              <a:rPr lang="en-US" sz="1000" dirty="0" err="1">
                <a:solidFill>
                  <a:schemeClr val="accent3">
                    <a:lumMod val="25000"/>
                  </a:schemeClr>
                </a:solidFill>
                <a:latin typeface="Abadi" panose="020B0604020104020204" pitchFamily="34" charset="0"/>
              </a:rPr>
              <a:t>booster_versions</a:t>
            </a:r>
            <a:r>
              <a:rPr lang="en-US" sz="1000" dirty="0">
                <a:solidFill>
                  <a:schemeClr val="accent3">
                    <a:lumMod val="25000"/>
                  </a:schemeClr>
                </a:solidFill>
                <a:latin typeface="Abadi" panose="020B0604020104020204" pitchFamily="34" charset="0"/>
              </a:rPr>
              <a:t> which have carried the maximum payload mass. Use a subquery</a:t>
            </a:r>
          </a:p>
          <a:p>
            <a:pPr marL="457200" lvl="1" indent="0">
              <a:lnSpc>
                <a:spcPct val="100000"/>
              </a:lnSpc>
              <a:spcBef>
                <a:spcPts val="800"/>
              </a:spcBef>
              <a:buNone/>
            </a:pPr>
            <a:r>
              <a:rPr lang="en-US" sz="800" dirty="0">
                <a:solidFill>
                  <a:schemeClr val="accent3">
                    <a:lumMod val="25000"/>
                  </a:schemeClr>
                </a:solidFill>
                <a:latin typeface="Abadi" panose="020B0604020104020204" pitchFamily="34" charset="0"/>
              </a:rPr>
              <a:t>%</a:t>
            </a:r>
            <a:r>
              <a:rPr lang="en-US" sz="800" dirty="0" err="1">
                <a:solidFill>
                  <a:schemeClr val="accent3">
                    <a:lumMod val="25000"/>
                  </a:schemeClr>
                </a:solidFill>
                <a:latin typeface="Abadi" panose="020B0604020104020204" pitchFamily="34" charset="0"/>
              </a:rPr>
              <a:t>sql</a:t>
            </a:r>
            <a:r>
              <a:rPr lang="en-US" sz="800" dirty="0">
                <a:solidFill>
                  <a:schemeClr val="accent3">
                    <a:lumMod val="25000"/>
                  </a:schemeClr>
                </a:solidFill>
                <a:latin typeface="Abadi" panose="020B0604020104020204" pitchFamily="34" charset="0"/>
              </a:rPr>
              <a:t> SELECT "</a:t>
            </a:r>
            <a:r>
              <a:rPr lang="en-US" sz="800" dirty="0" err="1">
                <a:solidFill>
                  <a:schemeClr val="accent3">
                    <a:lumMod val="25000"/>
                  </a:schemeClr>
                </a:solidFill>
                <a:latin typeface="Abadi" panose="020B0604020104020204" pitchFamily="34" charset="0"/>
              </a:rPr>
              <a:t>Booster_Version</a:t>
            </a:r>
            <a:r>
              <a:rPr lang="en-US" sz="800" dirty="0">
                <a:solidFill>
                  <a:schemeClr val="accent3">
                    <a:lumMod val="25000"/>
                  </a:schemeClr>
                </a:solidFill>
                <a:latin typeface="Abadi" panose="020B0604020104020204" pitchFamily="34" charset="0"/>
              </a:rPr>
              <a:t>" FROM SPACEXTABLE WHERE "PAYLOAD_MASS__KG_" = (SELECT MAX("PAYLOAD_MASS__KG_") FROM SPACEXTABLE);</a:t>
            </a:r>
          </a:p>
          <a:p>
            <a:pPr>
              <a:lnSpc>
                <a:spcPct val="100000"/>
              </a:lnSpc>
              <a:spcBef>
                <a:spcPts val="800"/>
              </a:spcBef>
            </a:pPr>
            <a:r>
              <a:rPr lang="en-US" sz="1000" dirty="0">
                <a:solidFill>
                  <a:schemeClr val="accent3">
                    <a:lumMod val="25000"/>
                  </a:schemeClr>
                </a:solidFill>
                <a:latin typeface="Abadi" panose="020B0604020104020204" pitchFamily="34" charset="0"/>
              </a:rPr>
              <a:t>List the records which will display the month names, failure </a:t>
            </a:r>
            <a:r>
              <a:rPr lang="en-US" sz="1000" dirty="0" err="1">
                <a:solidFill>
                  <a:schemeClr val="accent3">
                    <a:lumMod val="25000"/>
                  </a:schemeClr>
                </a:solidFill>
                <a:latin typeface="Abadi" panose="020B0604020104020204" pitchFamily="34" charset="0"/>
              </a:rPr>
              <a:t>landing_outcomes</a:t>
            </a:r>
            <a:r>
              <a:rPr lang="en-US" sz="1000" dirty="0">
                <a:solidFill>
                  <a:schemeClr val="accent3">
                    <a:lumMod val="25000"/>
                  </a:schemeClr>
                </a:solidFill>
                <a:latin typeface="Abadi" panose="020B0604020104020204" pitchFamily="34" charset="0"/>
              </a:rPr>
              <a:t> in drone ship ,booster versions, </a:t>
            </a:r>
            <a:r>
              <a:rPr lang="en-US" sz="1000" dirty="0" err="1">
                <a:solidFill>
                  <a:schemeClr val="accent3">
                    <a:lumMod val="25000"/>
                  </a:schemeClr>
                </a:solidFill>
                <a:latin typeface="Abadi" panose="020B0604020104020204" pitchFamily="34" charset="0"/>
              </a:rPr>
              <a:t>launch_site</a:t>
            </a:r>
            <a:r>
              <a:rPr lang="en-US" sz="1000" dirty="0">
                <a:solidFill>
                  <a:schemeClr val="accent3">
                    <a:lumMod val="25000"/>
                  </a:schemeClr>
                </a:solidFill>
                <a:latin typeface="Abadi" panose="020B0604020104020204" pitchFamily="34" charset="0"/>
              </a:rPr>
              <a:t> for the months in year 2015.</a:t>
            </a:r>
          </a:p>
          <a:p>
            <a:pPr lvl="1">
              <a:lnSpc>
                <a:spcPct val="100000"/>
              </a:lnSpc>
              <a:spcBef>
                <a:spcPts val="800"/>
              </a:spcBef>
            </a:pPr>
            <a:r>
              <a:rPr lang="en-US" sz="800" dirty="0">
                <a:solidFill>
                  <a:schemeClr val="accent3">
                    <a:lumMod val="25000"/>
                  </a:schemeClr>
                </a:solidFill>
                <a:latin typeface="Abadi" panose="020B0604020104020204" pitchFamily="34" charset="0"/>
              </a:rPr>
              <a:t>%</a:t>
            </a:r>
            <a:r>
              <a:rPr lang="en-US" sz="800" dirty="0" err="1">
                <a:solidFill>
                  <a:schemeClr val="accent3">
                    <a:lumMod val="25000"/>
                  </a:schemeClr>
                </a:solidFill>
                <a:latin typeface="Abadi" panose="020B0604020104020204" pitchFamily="34" charset="0"/>
              </a:rPr>
              <a:t>sql</a:t>
            </a:r>
            <a:r>
              <a:rPr lang="en-US" sz="800" dirty="0">
                <a:solidFill>
                  <a:schemeClr val="accent3">
                    <a:lumMod val="25000"/>
                  </a:schemeClr>
                </a:solidFill>
                <a:latin typeface="Abadi" panose="020B0604020104020204" pitchFamily="34" charset="0"/>
              </a:rPr>
              <a:t> SELECT SUBSTR("Date", 6, 2) AS Month, "</a:t>
            </a:r>
            <a:r>
              <a:rPr lang="en-US" sz="800" dirty="0" err="1">
                <a:solidFill>
                  <a:schemeClr val="accent3">
                    <a:lumMod val="25000"/>
                  </a:schemeClr>
                </a:solidFill>
                <a:latin typeface="Abadi" panose="020B0604020104020204" pitchFamily="34" charset="0"/>
              </a:rPr>
              <a:t>Landing_Outcome</a:t>
            </a:r>
            <a:r>
              <a:rPr lang="en-US" sz="800" dirty="0">
                <a:solidFill>
                  <a:schemeClr val="accent3">
                    <a:lumMod val="25000"/>
                  </a:schemeClr>
                </a:solidFill>
                <a:latin typeface="Abadi" panose="020B0604020104020204" pitchFamily="34" charset="0"/>
              </a:rPr>
              <a:t>" AS </a:t>
            </a:r>
            <a:r>
              <a:rPr lang="en-US" sz="800" dirty="0" err="1">
                <a:solidFill>
                  <a:schemeClr val="accent3">
                    <a:lumMod val="25000"/>
                  </a:schemeClr>
                </a:solidFill>
                <a:latin typeface="Abadi" panose="020B0604020104020204" pitchFamily="34" charset="0"/>
              </a:rPr>
              <a:t>Failure_Landing_Outcome</a:t>
            </a:r>
            <a:r>
              <a:rPr lang="en-US" sz="800" dirty="0">
                <a:solidFill>
                  <a:schemeClr val="accent3">
                    <a:lumMod val="25000"/>
                  </a:schemeClr>
                </a:solidFill>
                <a:latin typeface="Abadi" panose="020B0604020104020204" pitchFamily="34" charset="0"/>
              </a:rPr>
              <a:t>, "</a:t>
            </a:r>
            <a:r>
              <a:rPr lang="en-US" sz="800" dirty="0" err="1">
                <a:solidFill>
                  <a:schemeClr val="accent3">
                    <a:lumMod val="25000"/>
                  </a:schemeClr>
                </a:solidFill>
                <a:latin typeface="Abadi" panose="020B0604020104020204" pitchFamily="34" charset="0"/>
              </a:rPr>
              <a:t>Version_Booster</a:t>
            </a:r>
            <a:r>
              <a:rPr lang="en-US" sz="800" dirty="0">
                <a:solidFill>
                  <a:schemeClr val="accent3">
                    <a:lumMod val="25000"/>
                  </a:schemeClr>
                </a:solidFill>
                <a:latin typeface="Abadi" panose="020B0604020104020204" pitchFamily="34" charset="0"/>
              </a:rPr>
              <a:t>", "</a:t>
            </a:r>
            <a:r>
              <a:rPr lang="en-US" sz="800" dirty="0" err="1">
                <a:solidFill>
                  <a:schemeClr val="accent3">
                    <a:lumMod val="25000"/>
                  </a:schemeClr>
                </a:solidFill>
                <a:latin typeface="Abadi" panose="020B0604020104020204" pitchFamily="34" charset="0"/>
              </a:rPr>
              <a:t>Launch_Site</a:t>
            </a:r>
            <a:r>
              <a:rPr lang="en-US" sz="800" dirty="0">
                <a:solidFill>
                  <a:schemeClr val="accent3">
                    <a:lumMod val="25000"/>
                  </a:schemeClr>
                </a:solidFill>
                <a:latin typeface="Abadi" panose="020B0604020104020204" pitchFamily="34" charset="0"/>
              </a:rPr>
              <a:t>" FROM SPACEXTABLE WHERE SUBSTR("Date", 0, 5) = '2015' AND "</a:t>
            </a:r>
            <a:r>
              <a:rPr lang="en-US" sz="800" dirty="0" err="1">
                <a:solidFill>
                  <a:schemeClr val="accent3">
                    <a:lumMod val="25000"/>
                  </a:schemeClr>
                </a:solidFill>
                <a:latin typeface="Abadi" panose="020B0604020104020204" pitchFamily="34" charset="0"/>
              </a:rPr>
              <a:t>Landing_Outcome</a:t>
            </a:r>
            <a:r>
              <a:rPr lang="en-US" sz="800" dirty="0">
                <a:solidFill>
                  <a:schemeClr val="accent3">
                    <a:lumMod val="25000"/>
                  </a:schemeClr>
                </a:solidFill>
                <a:latin typeface="Abadi" panose="020B0604020104020204" pitchFamily="34" charset="0"/>
              </a:rPr>
              <a:t>" LIKE 'Failure (drone ship)';</a:t>
            </a:r>
          </a:p>
          <a:p>
            <a:pPr>
              <a:lnSpc>
                <a:spcPct val="100000"/>
              </a:lnSpc>
              <a:spcBef>
                <a:spcPts val="800"/>
              </a:spcBef>
            </a:pPr>
            <a:r>
              <a:rPr lang="en-US" sz="1000" dirty="0">
                <a:solidFill>
                  <a:schemeClr val="accent3">
                    <a:lumMod val="25000"/>
                  </a:schemeClr>
                </a:solidFill>
                <a:latin typeface="Abadi" panose="020B0604020104020204" pitchFamily="34" charset="0"/>
              </a:rPr>
              <a:t>Rank the count of landing outcomes (such as Failure (drone ship) or Success (ground pad)) between the date 2010-06-04 and 2017-03-20, in descending order.</a:t>
            </a:r>
          </a:p>
          <a:p>
            <a:pPr lvl="1">
              <a:lnSpc>
                <a:spcPct val="100000"/>
              </a:lnSpc>
              <a:spcBef>
                <a:spcPts val="800"/>
              </a:spcBef>
            </a:pPr>
            <a:r>
              <a:rPr lang="en-US" sz="800" dirty="0">
                <a:solidFill>
                  <a:schemeClr val="accent3">
                    <a:lumMod val="25000"/>
                  </a:schemeClr>
                </a:solidFill>
                <a:latin typeface="Abadi" panose="020B0604020104020204" pitchFamily="34" charset="0"/>
              </a:rPr>
              <a:t>%</a:t>
            </a:r>
            <a:r>
              <a:rPr lang="en-US" sz="800" dirty="0" err="1">
                <a:solidFill>
                  <a:schemeClr val="accent3">
                    <a:lumMod val="25000"/>
                  </a:schemeClr>
                </a:solidFill>
                <a:latin typeface="Abadi" panose="020B0604020104020204" pitchFamily="34" charset="0"/>
              </a:rPr>
              <a:t>sql</a:t>
            </a:r>
            <a:r>
              <a:rPr lang="en-US" sz="800" dirty="0">
                <a:solidFill>
                  <a:schemeClr val="accent3">
                    <a:lumMod val="25000"/>
                  </a:schemeClr>
                </a:solidFill>
                <a:latin typeface="Abadi" panose="020B0604020104020204" pitchFamily="34" charset="0"/>
              </a:rPr>
              <a:t> SELECT "</a:t>
            </a:r>
            <a:r>
              <a:rPr lang="en-US" sz="800" dirty="0" err="1">
                <a:solidFill>
                  <a:schemeClr val="accent3">
                    <a:lumMod val="25000"/>
                  </a:schemeClr>
                </a:solidFill>
                <a:latin typeface="Abadi" panose="020B0604020104020204" pitchFamily="34" charset="0"/>
              </a:rPr>
              <a:t>Landing_Outcome</a:t>
            </a:r>
            <a:r>
              <a:rPr lang="en-US" sz="800" dirty="0">
                <a:solidFill>
                  <a:schemeClr val="accent3">
                    <a:lumMod val="25000"/>
                  </a:schemeClr>
                </a:solidFill>
                <a:latin typeface="Abadi" panose="020B0604020104020204" pitchFamily="34" charset="0"/>
              </a:rPr>
              <a:t>", COUNT(*) AS Count FROM SPACEXTABLE WHERE "Date" BETWEEN '2010-06-04' AND '2017-03-20' GROUP BY "</a:t>
            </a:r>
            <a:r>
              <a:rPr lang="en-US" sz="800" dirty="0" err="1">
                <a:solidFill>
                  <a:schemeClr val="accent3">
                    <a:lumMod val="25000"/>
                  </a:schemeClr>
                </a:solidFill>
                <a:latin typeface="Abadi" panose="020B0604020104020204" pitchFamily="34" charset="0"/>
              </a:rPr>
              <a:t>Landing_Outcome</a:t>
            </a:r>
            <a:r>
              <a:rPr lang="en-US" sz="800" dirty="0">
                <a:solidFill>
                  <a:schemeClr val="accent3">
                    <a:lumMod val="25000"/>
                  </a:schemeClr>
                </a:solidFill>
                <a:latin typeface="Abadi" panose="020B0604020104020204" pitchFamily="34" charset="0"/>
              </a:rPr>
              <a:t>" ORDER BY Count DESC;</a:t>
            </a:r>
          </a:p>
          <a:p>
            <a:pPr>
              <a:lnSpc>
                <a:spcPct val="100000"/>
              </a:lnSpc>
              <a:spcBef>
                <a:spcPts val="800"/>
              </a:spcBef>
            </a:pPr>
            <a:r>
              <a:rPr lang="en-US" sz="1000" dirty="0">
                <a:solidFill>
                  <a:schemeClr val="accent3">
                    <a:lumMod val="25000"/>
                  </a:schemeClr>
                </a:solidFill>
                <a:latin typeface="Abadi" panose="020B0604020104020204" pitchFamily="34" charset="0"/>
              </a:rPr>
              <a:t>GitHub page with completed </a:t>
            </a:r>
            <a:r>
              <a:rPr lang="en-US" sz="1000" dirty="0" err="1">
                <a:solidFill>
                  <a:schemeClr val="accent3">
                    <a:lumMod val="25000"/>
                  </a:schemeClr>
                </a:solidFill>
                <a:latin typeface="Abadi" panose="020B0604020104020204" pitchFamily="34" charset="0"/>
              </a:rPr>
              <a:t>noteboot</a:t>
            </a:r>
            <a:r>
              <a:rPr lang="en-US" sz="1000" dirty="0">
                <a:solidFill>
                  <a:schemeClr val="accent3">
                    <a:lumMod val="25000"/>
                  </a:schemeClr>
                </a:solidFill>
                <a:latin typeface="Abadi" panose="020B0604020104020204" pitchFamily="34" charset="0"/>
              </a:rPr>
              <a:t>: </a:t>
            </a:r>
            <a:r>
              <a:rPr lang="en-US" sz="1000" dirty="0">
                <a:solidFill>
                  <a:schemeClr val="accent3">
                    <a:lumMod val="25000"/>
                  </a:schemeClr>
                </a:solidFill>
                <a:latin typeface="Abadi" panose="020B0604020104020204" pitchFamily="34" charset="0"/>
                <a:hlinkClick r:id="rId3"/>
              </a:rPr>
              <a:t>https://github.com/dmitryemelianenko/Winning-Space-Race-with-Data-Science/blob/main/jupyter-labs-eda-sql-coursera_sqllite.ipynb</a:t>
            </a:r>
            <a:endParaRPr lang="en-US" sz="1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1"/>
            <a:ext cx="10515600" cy="401638"/>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500" dirty="0">
                <a:solidFill>
                  <a:srgbClr val="0B49CB"/>
                </a:solidFill>
                <a:latin typeface="Abadi"/>
              </a:rPr>
              <a:t>EDA with SQL</a:t>
            </a:r>
            <a:endParaRPr lang="en-US" sz="2500"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Circles on the map locate the launching sites. Within the circles, we have markers that correspond to launch attempts, color coded to distinguish successful launches from failed launches. Lines on the map illustrate proximity (distance) to the objects of interest, such as railroads, shorelines, cities, highways and etc.</a:t>
            </a:r>
          </a:p>
          <a:p>
            <a:pPr>
              <a:lnSpc>
                <a:spcPct val="100000"/>
              </a:lnSpc>
              <a:spcBef>
                <a:spcPts val="1400"/>
              </a:spcBef>
            </a:pPr>
            <a:r>
              <a:rPr lang="en-US" sz="2200" dirty="0">
                <a:solidFill>
                  <a:schemeClr val="accent3">
                    <a:lumMod val="25000"/>
                  </a:schemeClr>
                </a:solidFill>
                <a:latin typeface="Abadi" panose="020B0604020104020204" pitchFamily="34" charset="0"/>
              </a:rPr>
              <a:t>These objects help to visualize the data and provide insights on how successful the launching site is, its proximity to the closest city and major infrastructures.</a:t>
            </a:r>
          </a:p>
          <a:p>
            <a:pPr>
              <a:lnSpc>
                <a:spcPct val="100000"/>
              </a:lnSpc>
              <a:spcBef>
                <a:spcPts val="1400"/>
              </a:spcBef>
            </a:pPr>
            <a:r>
              <a:rPr lang="en-US" sz="2200" dirty="0">
                <a:solidFill>
                  <a:schemeClr val="accent3">
                    <a:lumMod val="25000"/>
                  </a:schemeClr>
                </a:solidFill>
                <a:latin typeface="Abadi" panose="020B0604020104020204" pitchFamily="34" charset="0"/>
              </a:rPr>
              <a:t>GitHub link with the completed notebook: </a:t>
            </a:r>
            <a:r>
              <a:rPr lang="en-US" sz="2200" dirty="0">
                <a:solidFill>
                  <a:schemeClr val="accent3">
                    <a:lumMod val="25000"/>
                  </a:schemeClr>
                </a:solidFill>
                <a:latin typeface="Abadi" panose="020B0604020104020204" pitchFamily="34" charset="0"/>
                <a:hlinkClick r:id="rId3"/>
              </a:rPr>
              <a:t>https://nbviewer.org/github/dmitryemelianenko/Winning-Space-Race-with-Data-Science/blob/main/lab_jupyter_launch_site_location.ipynb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 have created a </a:t>
            </a:r>
            <a:r>
              <a:rPr lang="en-US" sz="2200" dirty="0" err="1">
                <a:solidFill>
                  <a:schemeClr val="accent3">
                    <a:lumMod val="25000"/>
                  </a:schemeClr>
                </a:solidFill>
                <a:latin typeface="Abadi" panose="020B0604020104020204" pitchFamily="34" charset="0"/>
              </a:rPr>
              <a:t>PieChart</a:t>
            </a:r>
            <a:r>
              <a:rPr lang="en-US" sz="2200" dirty="0">
                <a:solidFill>
                  <a:schemeClr val="accent3">
                    <a:lumMod val="25000"/>
                  </a:schemeClr>
                </a:solidFill>
                <a:latin typeface="Abadi" panose="020B0604020104020204" pitchFamily="34" charset="0"/>
              </a:rPr>
              <a:t> to showcase which launching site had most total successful launches and which launch site had highest success rate of launches.</a:t>
            </a:r>
          </a:p>
          <a:p>
            <a:pPr>
              <a:lnSpc>
                <a:spcPct val="100000"/>
              </a:lnSpc>
              <a:spcBef>
                <a:spcPts val="1400"/>
              </a:spcBef>
            </a:pPr>
            <a:r>
              <a:rPr lang="en-US" sz="2200" dirty="0">
                <a:solidFill>
                  <a:schemeClr val="accent3">
                    <a:lumMod val="25000"/>
                  </a:schemeClr>
                </a:solidFill>
                <a:latin typeface="Abadi" panose="020B0604020104020204" pitchFamily="34" charset="0"/>
              </a:rPr>
              <a:t>Scatter plot provided in the dashboard shows the correlation between Payload and success rate for all sites.</a:t>
            </a:r>
          </a:p>
          <a:p>
            <a:pPr>
              <a:lnSpc>
                <a:spcPct val="100000"/>
              </a:lnSpc>
              <a:spcBef>
                <a:spcPts val="1400"/>
              </a:spcBef>
            </a:pPr>
            <a:r>
              <a:rPr lang="en-US" sz="2200" dirty="0">
                <a:solidFill>
                  <a:schemeClr val="accent3">
                    <a:lumMod val="25000"/>
                  </a:schemeClr>
                </a:solidFill>
                <a:latin typeface="Abadi" panose="020B0604020104020204" pitchFamily="34" charset="0"/>
              </a:rPr>
              <a:t>I’ve added these plots for visual representation of some of the data. They allow us to draw some preliminary conclusions about the Success rate. For example, which Launch Site has the highest success rate, which payload has the highest success rate, etc.</a:t>
            </a: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completed dashboard file - </a:t>
            </a:r>
            <a:r>
              <a:rPr lang="en-US" sz="2200" dirty="0">
                <a:solidFill>
                  <a:schemeClr val="accent3">
                    <a:lumMod val="25000"/>
                  </a:schemeClr>
                </a:solidFill>
                <a:latin typeface="Abadi" panose="020B0604020104020204" pitchFamily="34" charset="0"/>
                <a:hlinkClick r:id="rId3"/>
              </a:rPr>
              <a:t>https://github.com/dmitryemelianenko/Winning-Space-Race-with-Data-Science/blob/main/spacex_dash_app.py</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screenshot of the dashboard - </a:t>
            </a:r>
            <a:r>
              <a:rPr lang="en-US" sz="2200" dirty="0">
                <a:solidFill>
                  <a:schemeClr val="accent3">
                    <a:lumMod val="25000"/>
                  </a:schemeClr>
                </a:solidFill>
                <a:latin typeface="Abadi" panose="020B0604020104020204" pitchFamily="34" charset="0"/>
                <a:hlinkClick r:id="rId4"/>
              </a:rPr>
              <a:t>https://github.com/dmitryemelianenko/Winning-Space-Race-with-Data-Science/blob/main/Dashboard.png</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fontScale="5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First step in building the model was to split the data into training and validation sets. Then, each model was trained on the training set and accuracy scores for each model were calculated. The accuracy scores when applied to the validation set were compared and the highest accuracy score corresponded to the best performing model.</a:t>
            </a:r>
          </a:p>
          <a:p>
            <a:pPr>
              <a:lnSpc>
                <a:spcPct val="100000"/>
              </a:lnSpc>
              <a:spcBef>
                <a:spcPts val="1400"/>
              </a:spcBef>
            </a:pPr>
            <a:r>
              <a:rPr lang="en-US" sz="2200" dirty="0">
                <a:solidFill>
                  <a:schemeClr val="accent3">
                    <a:lumMod val="25000"/>
                  </a:schemeClr>
                </a:solidFill>
                <a:latin typeface="Abadi" panose="020B0604020104020204" pitchFamily="34" charset="0"/>
              </a:rPr>
              <a:t>For each model, the best performing hyperparameters were selected. In order to determine the best hyperparameters, the accuracy of the model was calculated on the training set and highest score yielded the best performing hyperparameters.</a:t>
            </a:r>
          </a:p>
          <a:p>
            <a:pPr>
              <a:lnSpc>
                <a:spcPct val="100000"/>
              </a:lnSpc>
              <a:spcBef>
                <a:spcPts val="1400"/>
              </a:spcBef>
            </a:pPr>
            <a:r>
              <a:rPr lang="en-US" sz="2200" dirty="0">
                <a:solidFill>
                  <a:schemeClr val="accent3">
                    <a:lumMod val="25000"/>
                  </a:schemeClr>
                </a:solidFill>
                <a:latin typeface="Abadi" panose="020B0604020104020204" pitchFamily="34" charset="0"/>
              </a:rPr>
              <a:t>Additionally, I have used the Confusion matrix for each model to visualize the accuracy, here we want to have all results split between top-left (True Positive) and bottom-right (True Negative) squares. </a:t>
            </a:r>
          </a:p>
          <a:p>
            <a:pPr>
              <a:lnSpc>
                <a:spcPct val="100000"/>
              </a:lnSpc>
              <a:spcBef>
                <a:spcPts val="1400"/>
              </a:spcBef>
            </a:pPr>
            <a:r>
              <a:rPr lang="en-US" sz="2200" dirty="0">
                <a:solidFill>
                  <a:schemeClr val="accent3">
                    <a:lumMod val="25000"/>
                  </a:schemeClr>
                </a:solidFill>
                <a:latin typeface="Abadi" panose="020B0604020104020204" pitchFamily="34" charset="0"/>
              </a:rPr>
              <a:t>4 models were created: </a:t>
            </a:r>
          </a:p>
          <a:p>
            <a:pPr lvl="1">
              <a:lnSpc>
                <a:spcPct val="100000"/>
              </a:lnSpc>
              <a:spcBef>
                <a:spcPts val="1400"/>
              </a:spcBef>
            </a:pPr>
            <a:r>
              <a:rPr lang="en-US" sz="1800" dirty="0">
                <a:solidFill>
                  <a:schemeClr val="accent3">
                    <a:lumMod val="25000"/>
                  </a:schemeClr>
                </a:solidFill>
                <a:latin typeface="Abadi" panose="020B0604020104020204" pitchFamily="34" charset="0"/>
              </a:rPr>
              <a:t>logistic regression</a:t>
            </a:r>
          </a:p>
          <a:p>
            <a:pPr lvl="1">
              <a:lnSpc>
                <a:spcPct val="100000"/>
              </a:lnSpc>
              <a:spcBef>
                <a:spcPts val="1400"/>
              </a:spcBef>
            </a:pPr>
            <a:r>
              <a:rPr lang="en-US" sz="1800" dirty="0">
                <a:solidFill>
                  <a:schemeClr val="accent3">
                    <a:lumMod val="25000"/>
                  </a:schemeClr>
                </a:solidFill>
                <a:latin typeface="Abadi" panose="020B0604020104020204" pitchFamily="34" charset="0"/>
              </a:rPr>
              <a:t>support vector machine</a:t>
            </a:r>
          </a:p>
          <a:p>
            <a:pPr lvl="1">
              <a:lnSpc>
                <a:spcPct val="100000"/>
              </a:lnSpc>
              <a:spcBef>
                <a:spcPts val="1400"/>
              </a:spcBef>
            </a:pPr>
            <a:r>
              <a:rPr lang="en-US" sz="1800" dirty="0">
                <a:solidFill>
                  <a:schemeClr val="accent3">
                    <a:lumMod val="25000"/>
                  </a:schemeClr>
                </a:solidFill>
                <a:latin typeface="Abadi" panose="020B0604020104020204" pitchFamily="34" charset="0"/>
              </a:rPr>
              <a:t>decision tree classifier</a:t>
            </a:r>
          </a:p>
          <a:p>
            <a:pPr lvl="1">
              <a:lnSpc>
                <a:spcPct val="100000"/>
              </a:lnSpc>
              <a:spcBef>
                <a:spcPts val="1400"/>
              </a:spcBef>
            </a:pPr>
            <a:r>
              <a:rPr lang="en-US" sz="1800" dirty="0">
                <a:solidFill>
                  <a:schemeClr val="accent3">
                    <a:lumMod val="25000"/>
                  </a:schemeClr>
                </a:solidFill>
                <a:latin typeface="Abadi" panose="020B0604020104020204" pitchFamily="34" charset="0"/>
              </a:rPr>
              <a:t>k 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All models performed equally well with accuracy of 83%</a:t>
            </a:r>
          </a:p>
          <a:p>
            <a:pPr>
              <a:lnSpc>
                <a:spcPct val="100000"/>
              </a:lnSpc>
              <a:spcBef>
                <a:spcPts val="1400"/>
              </a:spcBef>
            </a:pPr>
            <a:r>
              <a:rPr lang="en-US" sz="2200" dirty="0">
                <a:solidFill>
                  <a:schemeClr val="accent3">
                    <a:lumMod val="25000"/>
                  </a:schemeClr>
                </a:solidFill>
                <a:latin typeface="Abadi" panose="020B0604020104020204" pitchFamily="34" charset="0"/>
              </a:rPr>
              <a:t>GitHub link to the completed notebook - </a:t>
            </a:r>
            <a:r>
              <a:rPr lang="en-US" sz="2200" dirty="0">
                <a:solidFill>
                  <a:schemeClr val="accent3">
                    <a:lumMod val="25000"/>
                  </a:schemeClr>
                </a:solidFill>
                <a:latin typeface="Abadi" panose="020B0604020104020204" pitchFamily="34" charset="0"/>
                <a:hlinkClick r:id="rId3"/>
              </a:rPr>
              <a:t>https://github.com/dmitryemelianenko/Winning-Space-Race-with-Data-Science/blob/main/SpaceX_Machine%20Learning%20Prediction_Part_5.ipynb</a:t>
            </a:r>
            <a:r>
              <a:rPr lang="en-US" sz="2200" dirty="0">
                <a:solidFill>
                  <a:schemeClr val="accent3">
                    <a:lumMod val="25000"/>
                  </a:schemeClr>
                </a:solidFill>
                <a:latin typeface="Abadi" panose="020B0604020104020204" pitchFamily="34" charset="0"/>
              </a:rPr>
              <a:t> </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649C91A9-84E7-4BF0-9026-62F01380D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61802" y="762001"/>
            <a:ext cx="4080362" cy="17082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Results</a:t>
            </a:r>
          </a:p>
        </p:txBody>
      </p:sp>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61803" y="2470244"/>
            <a:ext cx="4080361" cy="3769834"/>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800">
                <a:solidFill>
                  <a:schemeClr val="tx1"/>
                </a:solidFill>
                <a:latin typeface="+mn-lt"/>
              </a:rPr>
              <a:t>Exploratory data analysis results:</a:t>
            </a:r>
          </a:p>
          <a:p>
            <a:pPr lvl="1">
              <a:spcBef>
                <a:spcPts val="1400"/>
              </a:spcBef>
              <a:buFont typeface="Arial" panose="020B0604020202020204" pitchFamily="34" charset="0"/>
              <a:buChar char="•"/>
            </a:pPr>
            <a:r>
              <a:rPr lang="en-US" sz="800">
                <a:solidFill>
                  <a:schemeClr val="tx1"/>
                </a:solidFill>
                <a:latin typeface="+mn-lt"/>
              </a:rPr>
              <a:t>CCAFS LC-40, has a success rate of 60 %, while KSC LC-39A and VAFB SLC 4E has a success rate of 77%.</a:t>
            </a:r>
          </a:p>
          <a:p>
            <a:pPr lvl="1">
              <a:spcBef>
                <a:spcPts val="1400"/>
              </a:spcBef>
              <a:buFont typeface="Arial" panose="020B0604020202020204" pitchFamily="34" charset="0"/>
              <a:buChar char="•"/>
            </a:pPr>
            <a:r>
              <a:rPr lang="en-US" sz="800">
                <a:solidFill>
                  <a:schemeClr val="tx1"/>
                </a:solidFill>
                <a:latin typeface="+mn-lt"/>
              </a:rPr>
              <a:t>For the VAFB-SLC launchsite there are no rockets launched for heavy payload mass(greater than 10000).</a:t>
            </a:r>
          </a:p>
          <a:p>
            <a:pPr lvl="1">
              <a:spcBef>
                <a:spcPts val="1400"/>
              </a:spcBef>
              <a:buFont typeface="Arial" panose="020B0604020202020204" pitchFamily="34" charset="0"/>
              <a:buChar char="•"/>
            </a:pPr>
            <a:r>
              <a:rPr lang="en-US" sz="800">
                <a:solidFill>
                  <a:schemeClr val="tx1"/>
                </a:solidFill>
                <a:latin typeface="+mn-lt"/>
              </a:rPr>
              <a:t>ES-L1, GEO, HEO  and SSO orbits have highest success rate.</a:t>
            </a:r>
          </a:p>
          <a:p>
            <a:pPr lvl="1">
              <a:spcBef>
                <a:spcPts val="1400"/>
              </a:spcBef>
              <a:buFont typeface="Arial" panose="020B0604020202020204" pitchFamily="34" charset="0"/>
              <a:buChar char="•"/>
            </a:pPr>
            <a:r>
              <a:rPr lang="en-US" sz="800">
                <a:solidFill>
                  <a:schemeClr val="tx1"/>
                </a:solidFill>
                <a:latin typeface="+mn-lt"/>
              </a:rPr>
              <a:t>LEO orbit has the Success Rate related to the number of flights; on the other hand, there seems to be no relationship between flight number when in GTO orbit.</a:t>
            </a:r>
          </a:p>
          <a:p>
            <a:pPr lvl="1">
              <a:spcBef>
                <a:spcPts val="1400"/>
              </a:spcBef>
              <a:buFont typeface="Arial" panose="020B0604020202020204" pitchFamily="34" charset="0"/>
              <a:buChar char="•"/>
            </a:pPr>
            <a:r>
              <a:rPr lang="en-US" sz="800">
                <a:solidFill>
                  <a:schemeClr val="tx1"/>
                </a:solidFill>
                <a:latin typeface="+mn-lt"/>
              </a:rPr>
              <a:t>With heavy payloads the successful landing or positive landing rate are more for Polar,LEO and ISS.</a:t>
            </a:r>
          </a:p>
          <a:p>
            <a:pPr lvl="1">
              <a:spcBef>
                <a:spcPts val="1400"/>
              </a:spcBef>
              <a:buFont typeface="Arial" panose="020B0604020202020204" pitchFamily="34" charset="0"/>
              <a:buChar char="•"/>
            </a:pPr>
            <a:r>
              <a:rPr lang="en-US" sz="800">
                <a:solidFill>
                  <a:schemeClr val="tx1"/>
                </a:solidFill>
                <a:latin typeface="+mn-lt"/>
              </a:rPr>
              <a:t>However, for GTO we cannot distinguish this well as both positive landing rate and negative landing(unsuccessful mission) are both there here.</a:t>
            </a:r>
          </a:p>
          <a:p>
            <a:pPr lvl="1">
              <a:spcBef>
                <a:spcPts val="1400"/>
              </a:spcBef>
              <a:buFont typeface="Arial" panose="020B0604020202020204" pitchFamily="34" charset="0"/>
              <a:buChar char="•"/>
            </a:pPr>
            <a:r>
              <a:rPr lang="en-US" sz="800">
                <a:solidFill>
                  <a:schemeClr val="tx1"/>
                </a:solidFill>
                <a:latin typeface="+mn-lt"/>
              </a:rPr>
              <a:t>Success rate of SpaceX Launches kept increasing since 2013 till 2020.</a:t>
            </a:r>
          </a:p>
          <a:p>
            <a:pPr>
              <a:spcBef>
                <a:spcPts val="1400"/>
              </a:spcBef>
              <a:buFont typeface="Arial" panose="020B0604020202020204" pitchFamily="34" charset="0"/>
              <a:buChar char="•"/>
            </a:pPr>
            <a:r>
              <a:rPr lang="en-US" sz="800">
                <a:solidFill>
                  <a:schemeClr val="tx1"/>
                </a:solidFill>
                <a:latin typeface="+mn-lt"/>
              </a:rPr>
              <a:t>Predictive analysis results</a:t>
            </a:r>
          </a:p>
          <a:p>
            <a:pPr lvl="1">
              <a:spcBef>
                <a:spcPts val="1400"/>
              </a:spcBef>
              <a:buFont typeface="Arial" panose="020B0604020202020204" pitchFamily="34" charset="0"/>
              <a:buChar char="•"/>
            </a:pPr>
            <a:r>
              <a:rPr lang="en-US" sz="800">
                <a:solidFill>
                  <a:schemeClr val="tx1"/>
                </a:solidFill>
                <a:latin typeface="+mn-lt"/>
              </a:rPr>
              <a:t>Most accurate models are logistic regression and decision tree classifier, with accuracy of 83%</a:t>
            </a:r>
          </a:p>
          <a:p>
            <a:pPr lvl="1">
              <a:buFont typeface="Arial" panose="020B0604020202020204" pitchFamily="34" charset="0"/>
              <a:buChar char="•"/>
            </a:pPr>
            <a:endParaRPr lang="en-US" sz="800">
              <a:solidFill>
                <a:schemeClr val="tx1"/>
              </a:solidFill>
              <a:latin typeface="+mn-lt"/>
            </a:endParaRPr>
          </a:p>
          <a:p>
            <a:pPr marL="457200" lvl="1">
              <a:buFont typeface="Arial" panose="020B0604020202020204" pitchFamily="34" charset="0"/>
              <a:buChar char="•"/>
            </a:pPr>
            <a:endParaRPr lang="en-US" sz="800">
              <a:solidFill>
                <a:schemeClr val="tx1"/>
              </a:solidFill>
              <a:latin typeface="+mn-lt"/>
            </a:endParaRPr>
          </a:p>
        </p:txBody>
      </p:sp>
      <p:sp>
        <p:nvSpPr>
          <p:cNvPr id="28" name="Rectangle 27">
            <a:extLst>
              <a:ext uri="{FF2B5EF4-FFF2-40B4-BE49-F238E27FC236}">
                <a16:creationId xmlns:a16="http://schemas.microsoft.com/office/drawing/2014/main" id="{9B47378D-AD27-45D0-8C1C-5B1098DCC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799" cy="6858000"/>
          </a:xfrm>
          <a:prstGeom prst="rect">
            <a:avLst/>
          </a:prstGeom>
          <a:solidFill>
            <a:srgbClr val="FFFFFF"/>
          </a:solidFill>
          <a:ln>
            <a:noFill/>
          </a:ln>
          <a:effectLst>
            <a:outerShdw blurRad="177800" dist="215900" dir="8520000" sx="94000" sy="94000" algn="t" rotWithShape="0">
              <a:srgbClr val="000000">
                <a:alpha val="14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e chart with different colored circles&#10;&#10;Description automatically generated">
            <a:extLst>
              <a:ext uri="{FF2B5EF4-FFF2-40B4-BE49-F238E27FC236}">
                <a16:creationId xmlns:a16="http://schemas.microsoft.com/office/drawing/2014/main" id="{4A38D84D-4F7A-152D-02E0-978E6316BE82}"/>
              </a:ext>
            </a:extLst>
          </p:cNvPr>
          <p:cNvPicPr>
            <a:picLocks noChangeAspect="1"/>
          </p:cNvPicPr>
          <p:nvPr/>
        </p:nvPicPr>
        <p:blipFill>
          <a:blip r:embed="rId3"/>
          <a:stretch>
            <a:fillRect/>
          </a:stretch>
        </p:blipFill>
        <p:spPr>
          <a:xfrm>
            <a:off x="6096000" y="2028774"/>
            <a:ext cx="5334197" cy="2800453"/>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732520" y="6356350"/>
            <a:ext cx="3200400" cy="365125"/>
          </a:xfrm>
        </p:spPr>
        <p:txBody>
          <a:bodyPr vert="horz" lIns="91440" tIns="45720" rIns="91440" bIns="45720" rtlCol="0" anchor="ctr">
            <a:normAutofit/>
          </a:bodyPr>
          <a:lstStyle/>
          <a:p>
            <a:pPr>
              <a:spcAft>
                <a:spcPts val="600"/>
              </a:spcAft>
              <a:defRPr/>
            </a:pPr>
            <a:fld id="{5075537C-CA84-1446-933C-8E9D027F9201}" type="slidenum">
              <a:rPr lang="en-US" sz="1200">
                <a:solidFill>
                  <a:schemeClr val="tx1"/>
                </a:solidFill>
                <a:latin typeface="+mn-lt"/>
              </a:rPr>
              <a:pPr>
                <a:spcAft>
                  <a:spcPts val="600"/>
                </a:spcAft>
                <a:defRPr/>
              </a:pPr>
              <a:t>17</a:t>
            </a:fld>
            <a:endParaRPr lang="en-US" sz="1200">
              <a:solidFill>
                <a:schemeClr val="tx1"/>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5" name="Rectangle 7174">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177" name="Rectangle 7176">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Launch Site</a:t>
            </a:r>
          </a:p>
        </p:txBody>
      </p:sp>
      <p:sp>
        <p:nvSpPr>
          <p:cNvPr id="7182" name="Rectangle 7181">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7181" name="Rectangle 7180">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marL="0" indent="0">
              <a:spcBef>
                <a:spcPts val="1400"/>
              </a:spcBef>
              <a:buNone/>
            </a:pPr>
            <a:r>
              <a:rPr lang="en-US" sz="1800" dirty="0"/>
              <a:t>We see that different launch sites have different success rates. CCAFS LC-40, has a success rate of 60 %, while KSC LC-39A and VAFB SLC 4E has a success rate of 77%.</a:t>
            </a:r>
          </a:p>
        </p:txBody>
      </p:sp>
      <p:pic>
        <p:nvPicPr>
          <p:cNvPr id="7170" name="Picture 2">
            <a:extLst>
              <a:ext uri="{FF2B5EF4-FFF2-40B4-BE49-F238E27FC236}">
                <a16:creationId xmlns:a16="http://schemas.microsoft.com/office/drawing/2014/main" id="{2619A2A1-4299-0DAD-3C4F-7803BD3FEE7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57784" y="3401374"/>
            <a:ext cx="11164824" cy="2149227"/>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19</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99" name="Rectangle 819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Payload vs. Launch Site</a:t>
            </a:r>
          </a:p>
        </p:txBody>
      </p:sp>
      <p:sp>
        <p:nvSpPr>
          <p:cNvPr id="8201"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54295" y="502920"/>
            <a:ext cx="6839712" cy="1463040"/>
          </a:xfrm>
          <a:prstGeom prst="rect">
            <a:avLst/>
          </a:prstGeom>
        </p:spPr>
        <p:txBody>
          <a:bodyPr vert="horz" lIns="91440" tIns="45720" rIns="91440" bIns="45720" rtlCol="0" anchor="ctr">
            <a:normAutofit/>
          </a:bodyPr>
          <a:lstStyle/>
          <a:p>
            <a:pPr marL="0" indent="0">
              <a:spcBef>
                <a:spcPts val="1400"/>
              </a:spcBef>
              <a:buNone/>
            </a:pPr>
            <a:r>
              <a:rPr lang="en-US" sz="1600" b="0" i="0" dirty="0">
                <a:effectLst/>
                <a:highlight>
                  <a:srgbClr val="FFFFFF"/>
                </a:highlight>
                <a:latin typeface="system-ui"/>
              </a:rPr>
              <a:t>VAFB-SLC </a:t>
            </a:r>
            <a:r>
              <a:rPr lang="en-US" sz="1600" dirty="0">
                <a:highlight>
                  <a:srgbClr val="FFFFFF"/>
                </a:highlight>
                <a:latin typeface="system-ui"/>
              </a:rPr>
              <a:t>L</a:t>
            </a:r>
            <a:r>
              <a:rPr lang="en-US" sz="1600" b="0" i="0" dirty="0">
                <a:effectLst/>
                <a:highlight>
                  <a:srgbClr val="FFFFFF"/>
                </a:highlight>
                <a:latin typeface="system-ui"/>
              </a:rPr>
              <a:t>aunch Site there are no rockets launched for </a:t>
            </a:r>
            <a:r>
              <a:rPr lang="en-US" sz="1600" b="0" i="0" dirty="0" err="1">
                <a:effectLst/>
                <a:highlight>
                  <a:srgbClr val="FFFFFF"/>
                </a:highlight>
                <a:latin typeface="system-ui"/>
              </a:rPr>
              <a:t>heavypayload</a:t>
            </a:r>
            <a:r>
              <a:rPr lang="en-US" sz="1600" b="0" i="0" dirty="0">
                <a:effectLst/>
                <a:highlight>
                  <a:srgbClr val="FFFFFF"/>
                </a:highlight>
                <a:latin typeface="system-ui"/>
              </a:rPr>
              <a:t> mass(greater than 10000).</a:t>
            </a:r>
            <a:endParaRPr lang="en-US" sz="2200" dirty="0"/>
          </a:p>
        </p:txBody>
      </p:sp>
      <p:pic>
        <p:nvPicPr>
          <p:cNvPr id="8194" name="Picture 2" descr="A graph of a graph&#10;&#10;Description automatically generated with medium confidence">
            <a:extLst>
              <a:ext uri="{FF2B5EF4-FFF2-40B4-BE49-F238E27FC236}">
                <a16:creationId xmlns:a16="http://schemas.microsoft.com/office/drawing/2014/main" id="{9D208A51-DAEF-495B-2643-0878CD78CB4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22847" y="2794001"/>
            <a:ext cx="11546305" cy="2222662"/>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3" name="Rectangle 9222">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225" name="Rectangle 9224">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Success Rate vs. Orbit Type</a:t>
            </a:r>
          </a:p>
        </p:txBody>
      </p:sp>
      <p:sp>
        <p:nvSpPr>
          <p:cNvPr id="9227" name="Rectangle 9226">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9229" name="Rectangle 9228">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marL="0" indent="0">
              <a:spcBef>
                <a:spcPts val="1400"/>
              </a:spcBef>
              <a:buNone/>
            </a:pPr>
            <a:r>
              <a:rPr lang="en-US" sz="1800" dirty="0"/>
              <a:t>ES-L1, GEO, HEO and SSO Orbit types have the </a:t>
            </a:r>
            <a:r>
              <a:rPr lang="en-US" sz="1800" dirty="0" err="1"/>
              <a:t>highests</a:t>
            </a:r>
            <a:r>
              <a:rPr lang="en-US" sz="1800" dirty="0"/>
              <a:t> success rates. At the same time GTO and SO Orbit types have the lowest success rate</a:t>
            </a:r>
          </a:p>
        </p:txBody>
      </p:sp>
      <p:pic>
        <p:nvPicPr>
          <p:cNvPr id="9218" name="Picture 2">
            <a:extLst>
              <a:ext uri="{FF2B5EF4-FFF2-40B4-BE49-F238E27FC236}">
                <a16:creationId xmlns:a16="http://schemas.microsoft.com/office/drawing/2014/main" id="{06352E26-E0B7-49C1-1123-6B8556777A7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084175" y="2734056"/>
            <a:ext cx="6112042" cy="3483864"/>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21</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0246">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249" name="Rectangle 10248">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Flight Number vs. Orbit Type</a:t>
            </a:r>
          </a:p>
        </p:txBody>
      </p:sp>
      <p:sp>
        <p:nvSpPr>
          <p:cNvPr id="10251" name="Rectangle 10250">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0253" name="Rectangle 10252">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marL="0" indent="0">
              <a:spcBef>
                <a:spcPts val="1400"/>
              </a:spcBef>
              <a:buNone/>
            </a:pPr>
            <a:r>
              <a:rPr lang="en-US" sz="1800" dirty="0"/>
              <a:t>LEO orbit’s Success rate appears related to the number of flights; on the other hand, there seems to be no relationship between flight number when in GTO orbit.</a:t>
            </a:r>
          </a:p>
        </p:txBody>
      </p:sp>
      <p:pic>
        <p:nvPicPr>
          <p:cNvPr id="10242" name="Picture 2">
            <a:extLst>
              <a:ext uri="{FF2B5EF4-FFF2-40B4-BE49-F238E27FC236}">
                <a16:creationId xmlns:a16="http://schemas.microsoft.com/office/drawing/2014/main" id="{9324D7BE-19D2-363F-545A-B7BF781AE6F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99393" y="2734056"/>
            <a:ext cx="6481606" cy="3483864"/>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22</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800" kern="1200">
                <a:solidFill>
                  <a:schemeClr val="tx1"/>
                </a:solidFill>
                <a:latin typeface="+mj-lt"/>
                <a:ea typeface="+mj-ea"/>
                <a:cs typeface="+mj-cs"/>
              </a:rPr>
              <a:t>Payload vs. Orbit Type</a:t>
            </a:r>
          </a:p>
        </p:txBody>
      </p:sp>
      <p:sp>
        <p:nvSpPr>
          <p:cNvPr id="1127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54295" y="502920"/>
            <a:ext cx="6894576" cy="1463040"/>
          </a:xfrm>
          <a:prstGeom prst="rect">
            <a:avLst/>
          </a:prstGeom>
        </p:spPr>
        <p:txBody>
          <a:bodyPr vert="horz" lIns="91440" tIns="45720" rIns="91440" bIns="45720" rtlCol="0" anchor="ctr">
            <a:normAutofit fontScale="92500" lnSpcReduction="10000"/>
          </a:bodyPr>
          <a:lstStyle/>
          <a:p>
            <a:pPr marL="0" indent="0">
              <a:spcBef>
                <a:spcPts val="1400"/>
              </a:spcBef>
              <a:buNone/>
            </a:pPr>
            <a:r>
              <a:rPr lang="en-US" sz="2000" dirty="0"/>
              <a:t>With heavy payloads the successful landing or positive landing rate are more for </a:t>
            </a:r>
            <a:r>
              <a:rPr lang="en-US" sz="2000" dirty="0" err="1"/>
              <a:t>Polar,LEO</a:t>
            </a:r>
            <a:r>
              <a:rPr lang="en-US" sz="2000" dirty="0"/>
              <a:t> and ISS.</a:t>
            </a:r>
          </a:p>
          <a:p>
            <a:pPr marL="0" indent="0">
              <a:spcBef>
                <a:spcPts val="1400"/>
              </a:spcBef>
              <a:buNone/>
            </a:pPr>
            <a:r>
              <a:rPr lang="en-US" sz="2000" dirty="0"/>
              <a:t>However, for GTO we cannot distinguish this well as both positive landing rate and negative landing(unsuccessful mission) are both there here.</a:t>
            </a:r>
          </a:p>
        </p:txBody>
      </p:sp>
      <p:pic>
        <p:nvPicPr>
          <p:cNvPr id="11266" name="Picture 2">
            <a:extLst>
              <a:ext uri="{FF2B5EF4-FFF2-40B4-BE49-F238E27FC236}">
                <a16:creationId xmlns:a16="http://schemas.microsoft.com/office/drawing/2014/main" id="{B7161960-7597-3DC0-8C73-5698E38717E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406786" y="2290936"/>
            <a:ext cx="7366235" cy="3959352"/>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295" name="Rectangle 12294">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100" kern="1200">
                <a:solidFill>
                  <a:schemeClr val="tx1"/>
                </a:solidFill>
                <a:latin typeface="+mj-lt"/>
                <a:ea typeface="+mj-ea"/>
                <a:cs typeface="+mj-cs"/>
              </a:rPr>
              <a:t>Launch Success Yearly Trend</a:t>
            </a:r>
          </a:p>
        </p:txBody>
      </p:sp>
      <p:sp>
        <p:nvSpPr>
          <p:cNvPr id="12297"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654295" y="502920"/>
            <a:ext cx="6894576" cy="1463040"/>
          </a:xfrm>
          <a:prstGeom prst="rect">
            <a:avLst/>
          </a:prstGeom>
        </p:spPr>
        <p:txBody>
          <a:bodyPr vert="horz" lIns="91440" tIns="45720" rIns="91440" bIns="45720" rtlCol="0" anchor="ctr">
            <a:normAutofit/>
          </a:bodyPr>
          <a:lstStyle/>
          <a:p>
            <a:pPr marL="0" indent="0">
              <a:spcBef>
                <a:spcPts val="1400"/>
              </a:spcBef>
              <a:buNone/>
            </a:pPr>
            <a:r>
              <a:rPr lang="en-US" sz="2000" dirty="0"/>
              <a:t>Success rate of Launches has been steadily increasing since 2010 all the way to 2020</a:t>
            </a:r>
          </a:p>
        </p:txBody>
      </p:sp>
      <p:pic>
        <p:nvPicPr>
          <p:cNvPr id="12290" name="Picture 2">
            <a:extLst>
              <a:ext uri="{FF2B5EF4-FFF2-40B4-BE49-F238E27FC236}">
                <a16:creationId xmlns:a16="http://schemas.microsoft.com/office/drawing/2014/main" id="{7F6410B4-1842-EE0D-32ED-96ED991A769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474058" y="2290936"/>
            <a:ext cx="7231692" cy="3959352"/>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are 4 unique Launch sites in the data:</a:t>
            </a:r>
          </a:p>
          <a:p>
            <a:pPr lvl="1">
              <a:lnSpc>
                <a:spcPct val="100000"/>
              </a:lnSpc>
              <a:spcBef>
                <a:spcPts val="1400"/>
              </a:spcBef>
            </a:pPr>
            <a:r>
              <a:rPr lang="en-US" sz="1800" dirty="0">
                <a:solidFill>
                  <a:schemeClr val="accent3">
                    <a:lumMod val="25000"/>
                  </a:schemeClr>
                </a:solidFill>
                <a:latin typeface="Abadi" panose="020B0604020104020204" pitchFamily="34" charset="0"/>
              </a:rPr>
              <a:t>%</a:t>
            </a:r>
            <a:r>
              <a:rPr lang="en-US" sz="1800" dirty="0" err="1">
                <a:solidFill>
                  <a:schemeClr val="accent3">
                    <a:lumMod val="25000"/>
                  </a:schemeClr>
                </a:solidFill>
                <a:latin typeface="Abadi" panose="020B0604020104020204" pitchFamily="34" charset="0"/>
              </a:rPr>
              <a:t>sql</a:t>
            </a:r>
            <a:r>
              <a:rPr lang="en-US" sz="1800" dirty="0">
                <a:solidFill>
                  <a:schemeClr val="accent3">
                    <a:lumMod val="25000"/>
                  </a:schemeClr>
                </a:solidFill>
                <a:latin typeface="Abadi" panose="020B0604020104020204" pitchFamily="34" charset="0"/>
              </a:rPr>
              <a:t> SELECT DISTINCT "</a:t>
            </a:r>
            <a:r>
              <a:rPr lang="en-US" sz="1800" dirty="0" err="1">
                <a:solidFill>
                  <a:schemeClr val="accent3">
                    <a:lumMod val="25000"/>
                  </a:schemeClr>
                </a:solidFill>
                <a:latin typeface="Abadi" panose="020B0604020104020204" pitchFamily="34" charset="0"/>
              </a:rPr>
              <a:t>Launch_Site</a:t>
            </a:r>
            <a:r>
              <a:rPr lang="en-US" sz="1800" dirty="0">
                <a:solidFill>
                  <a:schemeClr val="accent3">
                    <a:lumMod val="25000"/>
                  </a:schemeClr>
                </a:solidFill>
                <a:latin typeface="Abadi" panose="020B0604020104020204" pitchFamily="34" charset="0"/>
              </a:rPr>
              <a:t>" FROM SPACEXTABLE;</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10" name="TextBox 9">
            <a:extLst>
              <a:ext uri="{FF2B5EF4-FFF2-40B4-BE49-F238E27FC236}">
                <a16:creationId xmlns:a16="http://schemas.microsoft.com/office/drawing/2014/main" id="{D8AE9314-D244-CF8D-51CB-E398503EB802}"/>
              </a:ext>
            </a:extLst>
          </p:cNvPr>
          <p:cNvSpPr txBox="1"/>
          <p:nvPr/>
        </p:nvSpPr>
        <p:spPr>
          <a:xfrm>
            <a:off x="894080" y="3429000"/>
            <a:ext cx="6096000" cy="1477328"/>
          </a:xfrm>
          <a:prstGeom prst="rect">
            <a:avLst/>
          </a:prstGeom>
          <a:noFill/>
        </p:spPr>
        <p:txBody>
          <a:bodyPr wrap="square">
            <a:spAutoFit/>
          </a:bodyPr>
          <a:lstStyle/>
          <a:p>
            <a:r>
              <a:rPr lang="en-CA" dirty="0" err="1"/>
              <a:t>Launch_Site</a:t>
            </a:r>
            <a:endParaRPr lang="en-CA" dirty="0"/>
          </a:p>
          <a:p>
            <a:r>
              <a:rPr lang="en-CA" dirty="0"/>
              <a:t>CCAFS LC-40</a:t>
            </a:r>
          </a:p>
          <a:p>
            <a:r>
              <a:rPr lang="en-CA" dirty="0"/>
              <a:t>VAFB SLC-4E</a:t>
            </a:r>
          </a:p>
          <a:p>
            <a:r>
              <a:rPr lang="en-CA" dirty="0"/>
              <a:t>KSC LC-39A</a:t>
            </a:r>
          </a:p>
          <a:p>
            <a:r>
              <a:rPr lang="en-CA" dirty="0"/>
              <a:t>CCAFS SLC-40</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694055"/>
          </a:xfrm>
          <a:prstGeom prst="rect">
            <a:avLst/>
          </a:prstGeom>
        </p:spPr>
        <p:txBody>
          <a:bodyPr>
            <a:normAutofit/>
          </a:bodyPr>
          <a:lstStyle/>
          <a:p>
            <a:pPr>
              <a:lnSpc>
                <a:spcPct val="100000"/>
              </a:lnSpc>
              <a:spcBef>
                <a:spcPts val="1400"/>
              </a:spcBef>
            </a:pPr>
            <a:r>
              <a:rPr lang="en-US" sz="1500" dirty="0">
                <a:solidFill>
                  <a:schemeClr val="accent3">
                    <a:lumMod val="25000"/>
                  </a:schemeClr>
                </a:solidFill>
                <a:latin typeface="Abadi" panose="020B0604020104020204" pitchFamily="34" charset="0"/>
              </a:rPr>
              <a:t>%</a:t>
            </a:r>
            <a:r>
              <a:rPr lang="en-US" sz="1500" dirty="0" err="1">
                <a:solidFill>
                  <a:schemeClr val="accent3">
                    <a:lumMod val="25000"/>
                  </a:schemeClr>
                </a:solidFill>
                <a:latin typeface="Abadi" panose="020B0604020104020204" pitchFamily="34" charset="0"/>
              </a:rPr>
              <a:t>sql</a:t>
            </a:r>
            <a:r>
              <a:rPr lang="en-US" sz="1500" dirty="0">
                <a:solidFill>
                  <a:schemeClr val="accent3">
                    <a:lumMod val="25000"/>
                  </a:schemeClr>
                </a:solidFill>
                <a:latin typeface="Abadi" panose="020B0604020104020204" pitchFamily="34" charset="0"/>
              </a:rPr>
              <a:t> SELECT * FROM SPACEXTABLE WHERE "</a:t>
            </a:r>
            <a:r>
              <a:rPr lang="en-US" sz="1500" dirty="0" err="1">
                <a:solidFill>
                  <a:schemeClr val="accent3">
                    <a:lumMod val="25000"/>
                  </a:schemeClr>
                </a:solidFill>
                <a:latin typeface="Abadi" panose="020B0604020104020204" pitchFamily="34" charset="0"/>
              </a:rPr>
              <a:t>Launch_Site</a:t>
            </a:r>
            <a:r>
              <a:rPr lang="en-US" sz="1500" dirty="0">
                <a:solidFill>
                  <a:schemeClr val="accent3">
                    <a:lumMod val="25000"/>
                  </a:schemeClr>
                </a:solidFill>
                <a:latin typeface="Abadi" panose="020B0604020104020204" pitchFamily="34" charset="0"/>
              </a:rPr>
              <a:t>" LIKE 'CCA%' LIMIT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6" name="Table 5">
            <a:extLst>
              <a:ext uri="{FF2B5EF4-FFF2-40B4-BE49-F238E27FC236}">
                <a16:creationId xmlns:a16="http://schemas.microsoft.com/office/drawing/2014/main" id="{4F6599A3-636B-1031-5C7E-DEC5B99C24F6}"/>
              </a:ext>
            </a:extLst>
          </p:cNvPr>
          <p:cNvGraphicFramePr>
            <a:graphicFrameLocks noGrp="1"/>
          </p:cNvGraphicFramePr>
          <p:nvPr>
            <p:extLst>
              <p:ext uri="{D42A27DB-BD31-4B8C-83A1-F6EECF244321}">
                <p14:modId xmlns:p14="http://schemas.microsoft.com/office/powerpoint/2010/main" val="1351933342"/>
              </p:ext>
            </p:extLst>
          </p:nvPr>
        </p:nvGraphicFramePr>
        <p:xfrm>
          <a:off x="770011" y="2286000"/>
          <a:ext cx="10515600" cy="3887595"/>
        </p:xfrm>
        <a:graphic>
          <a:graphicData uri="http://schemas.openxmlformats.org/drawingml/2006/table">
            <a:tbl>
              <a:tblPr/>
              <a:tblGrid>
                <a:gridCol w="1051560">
                  <a:extLst>
                    <a:ext uri="{9D8B030D-6E8A-4147-A177-3AD203B41FA5}">
                      <a16:colId xmlns:a16="http://schemas.microsoft.com/office/drawing/2014/main" val="3163511613"/>
                    </a:ext>
                  </a:extLst>
                </a:gridCol>
                <a:gridCol w="1051560">
                  <a:extLst>
                    <a:ext uri="{9D8B030D-6E8A-4147-A177-3AD203B41FA5}">
                      <a16:colId xmlns:a16="http://schemas.microsoft.com/office/drawing/2014/main" val="1501991506"/>
                    </a:ext>
                  </a:extLst>
                </a:gridCol>
                <a:gridCol w="1051560">
                  <a:extLst>
                    <a:ext uri="{9D8B030D-6E8A-4147-A177-3AD203B41FA5}">
                      <a16:colId xmlns:a16="http://schemas.microsoft.com/office/drawing/2014/main" val="358614516"/>
                    </a:ext>
                  </a:extLst>
                </a:gridCol>
                <a:gridCol w="1051560">
                  <a:extLst>
                    <a:ext uri="{9D8B030D-6E8A-4147-A177-3AD203B41FA5}">
                      <a16:colId xmlns:a16="http://schemas.microsoft.com/office/drawing/2014/main" val="472937568"/>
                    </a:ext>
                  </a:extLst>
                </a:gridCol>
                <a:gridCol w="1051560">
                  <a:extLst>
                    <a:ext uri="{9D8B030D-6E8A-4147-A177-3AD203B41FA5}">
                      <a16:colId xmlns:a16="http://schemas.microsoft.com/office/drawing/2014/main" val="221809292"/>
                    </a:ext>
                  </a:extLst>
                </a:gridCol>
                <a:gridCol w="1051560">
                  <a:extLst>
                    <a:ext uri="{9D8B030D-6E8A-4147-A177-3AD203B41FA5}">
                      <a16:colId xmlns:a16="http://schemas.microsoft.com/office/drawing/2014/main" val="3655043553"/>
                    </a:ext>
                  </a:extLst>
                </a:gridCol>
                <a:gridCol w="1051560">
                  <a:extLst>
                    <a:ext uri="{9D8B030D-6E8A-4147-A177-3AD203B41FA5}">
                      <a16:colId xmlns:a16="http://schemas.microsoft.com/office/drawing/2014/main" val="2331780135"/>
                    </a:ext>
                  </a:extLst>
                </a:gridCol>
                <a:gridCol w="1051560">
                  <a:extLst>
                    <a:ext uri="{9D8B030D-6E8A-4147-A177-3AD203B41FA5}">
                      <a16:colId xmlns:a16="http://schemas.microsoft.com/office/drawing/2014/main" val="2136376545"/>
                    </a:ext>
                  </a:extLst>
                </a:gridCol>
                <a:gridCol w="1051560">
                  <a:extLst>
                    <a:ext uri="{9D8B030D-6E8A-4147-A177-3AD203B41FA5}">
                      <a16:colId xmlns:a16="http://schemas.microsoft.com/office/drawing/2014/main" val="1076500574"/>
                    </a:ext>
                  </a:extLst>
                </a:gridCol>
                <a:gridCol w="1051560">
                  <a:extLst>
                    <a:ext uri="{9D8B030D-6E8A-4147-A177-3AD203B41FA5}">
                      <a16:colId xmlns:a16="http://schemas.microsoft.com/office/drawing/2014/main" val="1109054059"/>
                    </a:ext>
                  </a:extLst>
                </a:gridCol>
              </a:tblGrid>
              <a:tr h="498409">
                <a:tc>
                  <a:txBody>
                    <a:bodyPr/>
                    <a:lstStyle/>
                    <a:p>
                      <a:pPr algn="r" fontAlgn="ctr"/>
                      <a:r>
                        <a:rPr lang="en-CA" sz="1100" b="1">
                          <a:effectLst/>
                        </a:rPr>
                        <a:t>Date</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Time (UTC)</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Booster_Version</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Launch_Site</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Payload</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PAYLOAD_MASS__KG_</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Orbit</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Customer</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Mission_Outcome</a:t>
                      </a:r>
                    </a:p>
                  </a:txBody>
                  <a:tcPr marL="55786" marR="55786" marT="27893" marB="27893" anchor="ctr">
                    <a:lnL>
                      <a:noFill/>
                    </a:lnL>
                    <a:lnR>
                      <a:noFill/>
                    </a:lnR>
                    <a:lnT>
                      <a:noFill/>
                    </a:lnT>
                    <a:lnB>
                      <a:noFill/>
                    </a:lnB>
                    <a:solidFill>
                      <a:srgbClr val="FFFFFF"/>
                    </a:solidFill>
                  </a:tcPr>
                </a:tc>
                <a:tc>
                  <a:txBody>
                    <a:bodyPr/>
                    <a:lstStyle/>
                    <a:p>
                      <a:pPr algn="r" fontAlgn="ctr"/>
                      <a:r>
                        <a:rPr lang="en-CA" sz="1100" b="1">
                          <a:effectLst/>
                        </a:rPr>
                        <a:t>Landing_Outcome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885432519"/>
                  </a:ext>
                </a:extLst>
              </a:tr>
              <a:tr h="797456">
                <a:tc>
                  <a:txBody>
                    <a:bodyPr/>
                    <a:lstStyle/>
                    <a:p>
                      <a:pPr algn="r" fontAlgn="ctr"/>
                      <a:r>
                        <a:rPr lang="en-CA" sz="1100">
                          <a:effectLst/>
                        </a:rPr>
                        <a:t>2010-06-04</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18:45:00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F9 v1.0 B0003</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Dragon Spacecraft Qualification Unit</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LEO</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SpaceX</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3623944565"/>
                  </a:ext>
                </a:extLst>
              </a:tr>
              <a:tr h="1395547">
                <a:tc>
                  <a:txBody>
                    <a:bodyPr/>
                    <a:lstStyle/>
                    <a:p>
                      <a:pPr algn="r" fontAlgn="ctr"/>
                      <a:r>
                        <a:rPr lang="en-CA" sz="1100">
                          <a:effectLst/>
                        </a:rPr>
                        <a:t>2010-12-08</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15:43:00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F9 v1.0 B0004</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demo flight C1, two CubeSats, barrel of Brouere cheese</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NASA (COTS) NRO</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3087671524"/>
                  </a:ext>
                </a:extLst>
              </a:tr>
              <a:tr h="498409">
                <a:tc>
                  <a:txBody>
                    <a:bodyPr/>
                    <a:lstStyle/>
                    <a:p>
                      <a:pPr algn="r" fontAlgn="ctr"/>
                      <a:r>
                        <a:rPr lang="en-CA" sz="1100">
                          <a:effectLst/>
                        </a:rPr>
                        <a:t>2012-05-22</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7:44:00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F9 v1.0 B0005</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Dragon demo flight C2</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525</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NASA (COTS)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2070224778"/>
                  </a:ext>
                </a:extLst>
              </a:tr>
              <a:tr h="348887">
                <a:tc>
                  <a:txBody>
                    <a:bodyPr/>
                    <a:lstStyle/>
                    <a:p>
                      <a:pPr algn="r" fontAlgn="ctr"/>
                      <a:r>
                        <a:rPr lang="en-CA" sz="1100">
                          <a:effectLst/>
                        </a:rPr>
                        <a:t>2012-10-08</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0:35:00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F9 v1.0 B0006</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SpaceX CRS-1</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500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NASA (CRS)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4063421261"/>
                  </a:ext>
                </a:extLst>
              </a:tr>
              <a:tr h="348887">
                <a:tc>
                  <a:txBody>
                    <a:bodyPr/>
                    <a:lstStyle/>
                    <a:p>
                      <a:pPr algn="r" fontAlgn="ctr"/>
                      <a:r>
                        <a:rPr lang="en-CA" sz="1100">
                          <a:effectLst/>
                        </a:rPr>
                        <a:t>2013-03-01</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15:10:00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F9 v1.0 B0007</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SpaceX CRS-2</a:t>
                      </a:r>
                    </a:p>
                  </a:txBody>
                  <a:tcPr marL="55786" marR="55786" marT="27893" marB="27893" anchor="ctr">
                    <a:lnL>
                      <a:noFill/>
                    </a:lnL>
                    <a:lnR>
                      <a:noFill/>
                    </a:lnR>
                    <a:lnT>
                      <a:noFill/>
                    </a:lnT>
                    <a:lnB>
                      <a:noFill/>
                    </a:lnB>
                    <a:solidFill>
                      <a:srgbClr val="FFFFFF"/>
                    </a:solidFill>
                  </a:tcPr>
                </a:tc>
                <a:tc>
                  <a:txBody>
                    <a:bodyPr/>
                    <a:lstStyle/>
                    <a:p>
                      <a:pPr algn="r" fontAlgn="ctr"/>
                      <a:r>
                        <a:rPr lang="en-CA" sz="1100" dirty="0">
                          <a:effectLst/>
                        </a:rPr>
                        <a:t>677</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NASA (CRS)</a:t>
                      </a:r>
                    </a:p>
                  </a:txBody>
                  <a:tcPr marL="55786" marR="55786" marT="27893" marB="27893" anchor="ctr">
                    <a:lnL>
                      <a:noFill/>
                    </a:lnL>
                    <a:lnR>
                      <a:noFill/>
                    </a:lnR>
                    <a:lnT>
                      <a:noFill/>
                    </a:lnT>
                    <a:lnB>
                      <a:noFill/>
                    </a:lnB>
                    <a:solidFill>
                      <a:srgbClr val="FFFFFF"/>
                    </a:solidFill>
                  </a:tcPr>
                </a:tc>
                <a:tc>
                  <a:txBody>
                    <a:bodyPr/>
                    <a:lstStyle/>
                    <a:p>
                      <a:pPr algn="r" fontAlgn="ctr"/>
                      <a:r>
                        <a:rPr lang="en-CA"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CA" sz="1100" dirty="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409818480"/>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549049"/>
          </a:xfrm>
          <a:prstGeom prst="rect">
            <a:avLst/>
          </a:prstGeom>
        </p:spPr>
        <p:txBody>
          <a:bodyPr>
            <a:normAutofit/>
          </a:bodyPr>
          <a:lstStyle/>
          <a:p>
            <a:pPr>
              <a:lnSpc>
                <a:spcPct val="100000"/>
              </a:lnSpc>
              <a:spcBef>
                <a:spcPts val="1400"/>
              </a:spcBef>
            </a:pPr>
            <a:r>
              <a:rPr lang="en-US" sz="1500" dirty="0">
                <a:solidFill>
                  <a:schemeClr val="accent3">
                    <a:lumMod val="25000"/>
                  </a:schemeClr>
                </a:solidFill>
                <a:latin typeface="Abadi" panose="020B0604020104020204" pitchFamily="34" charset="0"/>
              </a:rPr>
              <a:t>%</a:t>
            </a:r>
            <a:r>
              <a:rPr lang="en-US" sz="1500" dirty="0" err="1">
                <a:solidFill>
                  <a:schemeClr val="accent3">
                    <a:lumMod val="25000"/>
                  </a:schemeClr>
                </a:solidFill>
                <a:latin typeface="Abadi" panose="020B0604020104020204" pitchFamily="34" charset="0"/>
              </a:rPr>
              <a:t>sql</a:t>
            </a:r>
            <a:r>
              <a:rPr lang="en-US" sz="1500" dirty="0">
                <a:solidFill>
                  <a:schemeClr val="accent3">
                    <a:lumMod val="25000"/>
                  </a:schemeClr>
                </a:solidFill>
                <a:latin typeface="Abadi" panose="020B0604020104020204" pitchFamily="34" charset="0"/>
              </a:rPr>
              <a:t> SELECT SUM("PAYLOAD_MASS__KG_") as </a:t>
            </a:r>
            <a:r>
              <a:rPr lang="en-US" sz="1500" dirty="0" err="1">
                <a:solidFill>
                  <a:schemeClr val="accent3">
                    <a:lumMod val="25000"/>
                  </a:schemeClr>
                </a:solidFill>
                <a:latin typeface="Abadi" panose="020B0604020104020204" pitchFamily="34" charset="0"/>
              </a:rPr>
              <a:t>total_payload</a:t>
            </a:r>
            <a:r>
              <a:rPr lang="en-US" sz="1500" dirty="0">
                <a:solidFill>
                  <a:schemeClr val="accent3">
                    <a:lumMod val="25000"/>
                  </a:schemeClr>
                </a:solidFill>
                <a:latin typeface="Abadi" panose="020B0604020104020204" pitchFamily="34" charset="0"/>
              </a:rPr>
              <a:t> FROM SPACEXTABLE WHERE "Customer" =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 Launched by NASA (CRS)</a:t>
            </a:r>
          </a:p>
        </p:txBody>
      </p:sp>
      <p:graphicFrame>
        <p:nvGraphicFramePr>
          <p:cNvPr id="6" name="Table 5">
            <a:extLst>
              <a:ext uri="{FF2B5EF4-FFF2-40B4-BE49-F238E27FC236}">
                <a16:creationId xmlns:a16="http://schemas.microsoft.com/office/drawing/2014/main" id="{71263003-1158-566F-15E3-03BD30845A6F}"/>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3974914108"/>
                    </a:ext>
                  </a:extLst>
                </a:gridCol>
              </a:tblGrid>
              <a:tr h="0">
                <a:tc>
                  <a:txBody>
                    <a:bodyPr/>
                    <a:lstStyle/>
                    <a:p>
                      <a:pPr algn="r" fontAlgn="ctr"/>
                      <a:r>
                        <a:rPr lang="en-CA" b="1">
                          <a:effectLst/>
                        </a:rPr>
                        <a:t>total_payload</a:t>
                      </a:r>
                    </a:p>
                  </a:txBody>
                  <a:tcPr anchor="ctr">
                    <a:lnL>
                      <a:noFill/>
                    </a:lnL>
                    <a:lnR>
                      <a:noFill/>
                    </a:lnR>
                    <a:lnT>
                      <a:noFill/>
                    </a:lnT>
                    <a:lnB>
                      <a:noFill/>
                    </a:lnB>
                    <a:solidFill>
                      <a:srgbClr val="FFFFFF"/>
                    </a:solidFill>
                  </a:tcPr>
                </a:tc>
                <a:extLst>
                  <a:ext uri="{0D108BD9-81ED-4DB2-BD59-A6C34878D82A}">
                    <a16:rowId xmlns:a16="http://schemas.microsoft.com/office/drawing/2014/main" val="1119462634"/>
                  </a:ext>
                </a:extLst>
              </a:tr>
              <a:tr h="0">
                <a:tc>
                  <a:txBody>
                    <a:bodyPr/>
                    <a:lstStyle/>
                    <a:p>
                      <a:pPr algn="r" fontAlgn="ctr"/>
                      <a:r>
                        <a:rPr lang="en-CA" dirty="0">
                          <a:effectLst/>
                        </a:rPr>
                        <a:t>45596</a:t>
                      </a:r>
                    </a:p>
                  </a:txBody>
                  <a:tcPr anchor="ctr">
                    <a:lnL>
                      <a:noFill/>
                    </a:lnL>
                    <a:lnR>
                      <a:noFill/>
                    </a:lnR>
                    <a:lnT>
                      <a:noFill/>
                    </a:lnT>
                    <a:lnB>
                      <a:noFill/>
                    </a:lnB>
                    <a:solidFill>
                      <a:srgbClr val="FFFFFF"/>
                    </a:solidFill>
                  </a:tcPr>
                </a:tc>
                <a:extLst>
                  <a:ext uri="{0D108BD9-81ED-4DB2-BD59-A6C34878D82A}">
                    <a16:rowId xmlns:a16="http://schemas.microsoft.com/office/drawing/2014/main" val="4288737846"/>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88870" cy="815975"/>
          </a:xfrm>
          <a:prstGeom prst="rect">
            <a:avLst/>
          </a:prstGeom>
        </p:spPr>
        <p:txBody>
          <a:bodyPr>
            <a:normAutofit/>
          </a:bodyPr>
          <a:lstStyle/>
          <a:p>
            <a:pPr marL="0" indent="0">
              <a:lnSpc>
                <a:spcPct val="100000"/>
              </a:lnSpc>
              <a:spcBef>
                <a:spcPts val="1400"/>
              </a:spcBef>
              <a:buNone/>
            </a:pPr>
            <a:r>
              <a:rPr lang="en-US" sz="1500" dirty="0">
                <a:solidFill>
                  <a:schemeClr val="accent3">
                    <a:lumMod val="25000"/>
                  </a:schemeClr>
                </a:solidFill>
                <a:latin typeface="Abadi" panose="020B0604020104020204" pitchFamily="34" charset="0"/>
              </a:rPr>
              <a:t>%</a:t>
            </a:r>
            <a:r>
              <a:rPr lang="en-US" sz="1500" dirty="0" err="1">
                <a:solidFill>
                  <a:schemeClr val="accent3">
                    <a:lumMod val="25000"/>
                  </a:schemeClr>
                </a:solidFill>
                <a:latin typeface="Abadi" panose="020B0604020104020204" pitchFamily="34" charset="0"/>
              </a:rPr>
              <a:t>sql</a:t>
            </a:r>
            <a:r>
              <a:rPr lang="en-US" sz="1500" dirty="0">
                <a:solidFill>
                  <a:schemeClr val="accent3">
                    <a:lumMod val="25000"/>
                  </a:schemeClr>
                </a:solidFill>
                <a:latin typeface="Abadi" panose="020B0604020104020204" pitchFamily="34" charset="0"/>
              </a:rPr>
              <a:t> SELECT AVG("PAYLOAD_MASS__KG_") AS </a:t>
            </a:r>
            <a:r>
              <a:rPr lang="en-US" sz="1500" dirty="0" err="1">
                <a:solidFill>
                  <a:schemeClr val="accent3">
                    <a:lumMod val="25000"/>
                  </a:schemeClr>
                </a:solidFill>
                <a:latin typeface="Abadi" panose="020B0604020104020204" pitchFamily="34" charset="0"/>
              </a:rPr>
              <a:t>average_payload</a:t>
            </a:r>
            <a:r>
              <a:rPr lang="en-US" sz="1500" dirty="0">
                <a:solidFill>
                  <a:schemeClr val="accent3">
                    <a:lumMod val="25000"/>
                  </a:schemeClr>
                </a:solidFill>
                <a:latin typeface="Abadi" panose="020B0604020104020204" pitchFamily="34" charset="0"/>
              </a:rPr>
              <a:t> FROM SPACEXTABLE WHERE "</a:t>
            </a:r>
            <a:r>
              <a:rPr lang="en-US" sz="1500" dirty="0" err="1">
                <a:solidFill>
                  <a:schemeClr val="accent3">
                    <a:lumMod val="25000"/>
                  </a:schemeClr>
                </a:solidFill>
                <a:latin typeface="Abadi" panose="020B0604020104020204" pitchFamily="34" charset="0"/>
              </a:rPr>
              <a:t>Booster_Version</a:t>
            </a:r>
            <a:r>
              <a:rPr lang="en-US" sz="1500" dirty="0">
                <a:solidFill>
                  <a:schemeClr val="accent3">
                    <a:lumMod val="25000"/>
                  </a:schemeClr>
                </a:solidFill>
                <a:latin typeface="Abadi" panose="020B0604020104020204" pitchFamily="34" charset="0"/>
              </a:rPr>
              <a:t>" =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6" name="Table 5">
            <a:extLst>
              <a:ext uri="{FF2B5EF4-FFF2-40B4-BE49-F238E27FC236}">
                <a16:creationId xmlns:a16="http://schemas.microsoft.com/office/drawing/2014/main" id="{57D7C937-F92C-6B8E-AFC9-76F16A3259BD}"/>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3067835767"/>
                    </a:ext>
                  </a:extLst>
                </a:gridCol>
              </a:tblGrid>
              <a:tr h="0">
                <a:tc>
                  <a:txBody>
                    <a:bodyPr/>
                    <a:lstStyle/>
                    <a:p>
                      <a:pPr algn="r" fontAlgn="ctr"/>
                      <a:r>
                        <a:rPr lang="en-CA" b="1">
                          <a:effectLst/>
                        </a:rPr>
                        <a:t>average_payload</a:t>
                      </a:r>
                    </a:p>
                  </a:txBody>
                  <a:tcPr anchor="ctr">
                    <a:lnL>
                      <a:noFill/>
                    </a:lnL>
                    <a:lnR>
                      <a:noFill/>
                    </a:lnR>
                    <a:lnT>
                      <a:noFill/>
                    </a:lnT>
                    <a:lnB>
                      <a:noFill/>
                    </a:lnB>
                    <a:solidFill>
                      <a:srgbClr val="FFFFFF"/>
                    </a:solidFill>
                  </a:tcPr>
                </a:tc>
                <a:extLst>
                  <a:ext uri="{0D108BD9-81ED-4DB2-BD59-A6C34878D82A}">
                    <a16:rowId xmlns:a16="http://schemas.microsoft.com/office/drawing/2014/main" val="1573766424"/>
                  </a:ext>
                </a:extLst>
              </a:tr>
              <a:tr h="0">
                <a:tc>
                  <a:txBody>
                    <a:bodyPr/>
                    <a:lstStyle/>
                    <a:p>
                      <a:pPr algn="r" fontAlgn="ctr"/>
                      <a:r>
                        <a:rPr lang="en-CA" dirty="0">
                          <a:effectLst/>
                        </a:rPr>
                        <a:t>2928.4</a:t>
                      </a:r>
                    </a:p>
                  </a:txBody>
                  <a:tcPr anchor="ctr">
                    <a:lnL>
                      <a:noFill/>
                    </a:lnL>
                    <a:lnR>
                      <a:noFill/>
                    </a:lnR>
                    <a:lnT>
                      <a:noFill/>
                    </a:lnT>
                    <a:lnB>
                      <a:noFill/>
                    </a:lnB>
                    <a:solidFill>
                      <a:srgbClr val="FFFFFF"/>
                    </a:solidFill>
                  </a:tcPr>
                </a:tc>
                <a:extLst>
                  <a:ext uri="{0D108BD9-81ED-4DB2-BD59-A6C34878D82A}">
                    <a16:rowId xmlns:a16="http://schemas.microsoft.com/office/drawing/2014/main" val="945038163"/>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927735"/>
          </a:xfrm>
          <a:prstGeom prst="rect">
            <a:avLst/>
          </a:prstGeom>
        </p:spPr>
        <p:txBody>
          <a:bodyPr lIns="91440" tIns="45720" rIns="91440" bIns="45720" anchor="t">
            <a:normAutofit/>
          </a:bodyPr>
          <a:lstStyle/>
          <a:p>
            <a:pPr marL="0" indent="0">
              <a:lnSpc>
                <a:spcPct val="100000"/>
              </a:lnSpc>
              <a:spcBef>
                <a:spcPts val="1400"/>
              </a:spcBef>
              <a:buNone/>
            </a:pPr>
            <a:r>
              <a:rPr lang="en-US" sz="1500" dirty="0">
                <a:solidFill>
                  <a:schemeClr val="accent3">
                    <a:lumMod val="25000"/>
                  </a:schemeClr>
                </a:solidFill>
                <a:latin typeface="Abadi"/>
              </a:rPr>
              <a:t>%</a:t>
            </a:r>
            <a:r>
              <a:rPr lang="en-US" sz="1500" dirty="0" err="1">
                <a:solidFill>
                  <a:schemeClr val="accent3">
                    <a:lumMod val="25000"/>
                  </a:schemeClr>
                </a:solidFill>
                <a:latin typeface="Abadi"/>
              </a:rPr>
              <a:t>sql</a:t>
            </a:r>
            <a:r>
              <a:rPr lang="en-US" sz="1500" dirty="0">
                <a:solidFill>
                  <a:schemeClr val="accent3">
                    <a:lumMod val="25000"/>
                  </a:schemeClr>
                </a:solidFill>
                <a:latin typeface="Abadi"/>
              </a:rPr>
              <a:t> SELECT MIN("Date") as </a:t>
            </a:r>
            <a:r>
              <a:rPr lang="en-US" sz="1500" dirty="0" err="1">
                <a:solidFill>
                  <a:schemeClr val="accent3">
                    <a:lumMod val="25000"/>
                  </a:schemeClr>
                </a:solidFill>
                <a:latin typeface="Abadi"/>
              </a:rPr>
              <a:t>First_Successful_Landing_Date</a:t>
            </a:r>
            <a:r>
              <a:rPr lang="en-US" sz="1500" dirty="0">
                <a:solidFill>
                  <a:schemeClr val="accent3">
                    <a:lumMod val="25000"/>
                  </a:schemeClr>
                </a:solidFill>
                <a:latin typeface="Abadi"/>
              </a:rPr>
              <a:t> FROM SPACEXTABLE WHERE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 'Success (ground pad)';</a:t>
            </a:r>
            <a:endParaRPr lang="en-US" sz="15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6" name="Table 5">
            <a:extLst>
              <a:ext uri="{FF2B5EF4-FFF2-40B4-BE49-F238E27FC236}">
                <a16:creationId xmlns:a16="http://schemas.microsoft.com/office/drawing/2014/main" id="{A3E75B14-A3A9-97B2-4823-619AD8863258}"/>
              </a:ext>
            </a:extLst>
          </p:cNvPr>
          <p:cNvGraphicFramePr>
            <a:graphicFrameLocks noGrp="1"/>
          </p:cNvGraphicFramePr>
          <p:nvPr/>
        </p:nvGraphicFramePr>
        <p:xfrm>
          <a:off x="838200" y="3635534"/>
          <a:ext cx="10515600" cy="731520"/>
        </p:xfrm>
        <a:graphic>
          <a:graphicData uri="http://schemas.openxmlformats.org/drawingml/2006/table">
            <a:tbl>
              <a:tblPr/>
              <a:tblGrid>
                <a:gridCol w="10515600">
                  <a:extLst>
                    <a:ext uri="{9D8B030D-6E8A-4147-A177-3AD203B41FA5}">
                      <a16:colId xmlns:a16="http://schemas.microsoft.com/office/drawing/2014/main" val="3231580553"/>
                    </a:ext>
                  </a:extLst>
                </a:gridCol>
              </a:tblGrid>
              <a:tr h="0">
                <a:tc>
                  <a:txBody>
                    <a:bodyPr/>
                    <a:lstStyle/>
                    <a:p>
                      <a:pPr algn="r" fontAlgn="ctr"/>
                      <a:r>
                        <a:rPr lang="en-CA" b="1">
                          <a:effectLst/>
                        </a:rPr>
                        <a:t>First_Successful_Landing_Date</a:t>
                      </a:r>
                    </a:p>
                  </a:txBody>
                  <a:tcPr anchor="ctr">
                    <a:lnL>
                      <a:noFill/>
                    </a:lnL>
                    <a:lnR>
                      <a:noFill/>
                    </a:lnR>
                    <a:lnT>
                      <a:noFill/>
                    </a:lnT>
                    <a:lnB>
                      <a:noFill/>
                    </a:lnB>
                    <a:solidFill>
                      <a:srgbClr val="FFFFFF"/>
                    </a:solidFill>
                  </a:tcPr>
                </a:tc>
                <a:extLst>
                  <a:ext uri="{0D108BD9-81ED-4DB2-BD59-A6C34878D82A}">
                    <a16:rowId xmlns:a16="http://schemas.microsoft.com/office/drawing/2014/main" val="3639126311"/>
                  </a:ext>
                </a:extLst>
              </a:tr>
              <a:tr h="0">
                <a:tc>
                  <a:txBody>
                    <a:bodyPr/>
                    <a:lstStyle/>
                    <a:p>
                      <a:pPr algn="r" fontAlgn="ctr"/>
                      <a:r>
                        <a:rPr lang="en-CA" dirty="0">
                          <a:effectLst/>
                        </a:rPr>
                        <a:t>2015-12-22</a:t>
                      </a:r>
                    </a:p>
                  </a:txBody>
                  <a:tcPr anchor="ctr">
                    <a:lnL>
                      <a:noFill/>
                    </a:lnL>
                    <a:lnR>
                      <a:noFill/>
                    </a:lnR>
                    <a:lnT>
                      <a:noFill/>
                    </a:lnT>
                    <a:lnB>
                      <a:noFill/>
                    </a:lnB>
                    <a:solidFill>
                      <a:srgbClr val="FFFFFF"/>
                    </a:solidFill>
                  </a:tcPr>
                </a:tc>
                <a:extLst>
                  <a:ext uri="{0D108BD9-81ED-4DB2-BD59-A6C34878D82A}">
                    <a16:rowId xmlns:a16="http://schemas.microsoft.com/office/drawing/2014/main" val="3895338335"/>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12240"/>
            <a:ext cx="9577017" cy="490711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Type of research: Building predictive models based on historical data of SpaceX space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Process: Data was collected using SpaceX API’s and web scrapping from </a:t>
            </a:r>
            <a:r>
              <a:rPr lang="en-CA" sz="1400" b="0" i="0" u="none" strike="noStrike" dirty="0">
                <a:effectLst/>
                <a:highlight>
                  <a:srgbClr val="F2F2F2"/>
                </a:highlight>
                <a:latin typeface="-apple-system"/>
                <a:hlinkClick r:id="rId3"/>
              </a:rPr>
              <a:t>https://en.wikipedia.org/wiki/List_of_Falcon_9_and_Falcon_Heavy_launches</a:t>
            </a:r>
            <a:r>
              <a:rPr lang="en-US" sz="1800" dirty="0">
                <a:solidFill>
                  <a:schemeClr val="accent3">
                    <a:lumMod val="25000"/>
                  </a:schemeClr>
                </a:solidFill>
                <a:highlight>
                  <a:srgbClr val="F2F2F2"/>
                </a:highlight>
                <a:latin typeface="Abadi" panose="020B0604020104020204" pitchFamily="34" charset="0"/>
              </a:rPr>
              <a:t> </a:t>
            </a:r>
          </a:p>
          <a:p>
            <a:pPr lvl="1">
              <a:lnSpc>
                <a:spcPct val="100000"/>
              </a:lnSpc>
              <a:spcBef>
                <a:spcPts val="1400"/>
              </a:spcBef>
            </a:pPr>
            <a:r>
              <a:rPr lang="en-US" sz="1800" dirty="0">
                <a:solidFill>
                  <a:schemeClr val="accent3">
                    <a:lumMod val="25000"/>
                  </a:schemeClr>
                </a:solidFill>
                <a:highlight>
                  <a:srgbClr val="F2F2F2"/>
                </a:highlight>
                <a:latin typeface="Abadi" panose="020B0604020104020204" pitchFamily="34" charset="0"/>
              </a:rPr>
              <a:t>Data Analysis process included data pre-processing and transforming data. Visual summary was created, and an interactive board presented. This allowed to draw some insights on the data. At last, 4 different predictive models were created that would determine the success rate of launches based on Launch Location, Booster Version, Payload and Orbit.</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As a result, we can determine how successful the potential launch would be based on the Booster Version, Orbit, Launch Location and Payload of the spacecraft.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724535"/>
          </a:xfrm>
          <a:prstGeom prst="rect">
            <a:avLst/>
          </a:prstGeom>
        </p:spPr>
        <p:txBody>
          <a:bodyPr lIns="91440" tIns="45720" rIns="91440" bIns="45720" anchor="t">
            <a:normAutofit/>
          </a:bodyPr>
          <a:lstStyle/>
          <a:p>
            <a:pPr>
              <a:lnSpc>
                <a:spcPct val="100000"/>
              </a:lnSpc>
              <a:spcBef>
                <a:spcPts val="1400"/>
              </a:spcBef>
            </a:pPr>
            <a:r>
              <a:rPr lang="en-US" sz="1500" dirty="0">
                <a:solidFill>
                  <a:schemeClr val="accent3">
                    <a:lumMod val="25000"/>
                  </a:schemeClr>
                </a:solidFill>
                <a:latin typeface="Abadi"/>
              </a:rPr>
              <a:t>%</a:t>
            </a:r>
            <a:r>
              <a:rPr lang="en-US" sz="1500" dirty="0" err="1">
                <a:solidFill>
                  <a:schemeClr val="accent3">
                    <a:lumMod val="25000"/>
                  </a:schemeClr>
                </a:solidFill>
                <a:latin typeface="Abadi"/>
              </a:rPr>
              <a:t>sql</a:t>
            </a:r>
            <a:r>
              <a:rPr lang="en-US" sz="1500" dirty="0">
                <a:solidFill>
                  <a:schemeClr val="accent3">
                    <a:lumMod val="25000"/>
                  </a:schemeClr>
                </a:solidFill>
                <a:latin typeface="Abadi"/>
              </a:rPr>
              <a:t> SELECT "</a:t>
            </a:r>
            <a:r>
              <a:rPr lang="en-US" sz="1500" dirty="0" err="1">
                <a:solidFill>
                  <a:schemeClr val="accent3">
                    <a:lumMod val="25000"/>
                  </a:schemeClr>
                </a:solidFill>
                <a:latin typeface="Abadi"/>
              </a:rPr>
              <a:t>Booster_Version</a:t>
            </a:r>
            <a:r>
              <a:rPr lang="en-US" sz="1500" dirty="0">
                <a:solidFill>
                  <a:schemeClr val="accent3">
                    <a:lumMod val="25000"/>
                  </a:schemeClr>
                </a:solidFill>
                <a:latin typeface="Abadi"/>
              </a:rPr>
              <a:t>" FROM SPACEXTABLE WHERE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 'Success (drone ship)' AND "PAYLOAD_MASS__KG_" &gt; 4000 AND "PAYLOAD_MASS__KG_" &lt; 6000;</a:t>
            </a:r>
            <a:endParaRPr lang="en-US" sz="15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3" name="Table 2">
            <a:extLst>
              <a:ext uri="{FF2B5EF4-FFF2-40B4-BE49-F238E27FC236}">
                <a16:creationId xmlns:a16="http://schemas.microsoft.com/office/drawing/2014/main" id="{62C6EC6B-F05F-0230-E8AB-125548C050BB}"/>
              </a:ext>
            </a:extLst>
          </p:cNvPr>
          <p:cNvGraphicFramePr>
            <a:graphicFrameLocks noGrp="1"/>
          </p:cNvGraphicFramePr>
          <p:nvPr/>
        </p:nvGraphicFramePr>
        <p:xfrm>
          <a:off x="838200" y="3086894"/>
          <a:ext cx="10515600" cy="1828800"/>
        </p:xfrm>
        <a:graphic>
          <a:graphicData uri="http://schemas.openxmlformats.org/drawingml/2006/table">
            <a:tbl>
              <a:tblPr/>
              <a:tblGrid>
                <a:gridCol w="10515600">
                  <a:extLst>
                    <a:ext uri="{9D8B030D-6E8A-4147-A177-3AD203B41FA5}">
                      <a16:colId xmlns:a16="http://schemas.microsoft.com/office/drawing/2014/main" val="1860227405"/>
                    </a:ext>
                  </a:extLst>
                </a:gridCol>
              </a:tblGrid>
              <a:tr h="0">
                <a:tc>
                  <a:txBody>
                    <a:bodyPr/>
                    <a:lstStyle/>
                    <a:p>
                      <a:pPr algn="r" fontAlgn="ctr"/>
                      <a:r>
                        <a:rPr lang="en-CA" b="1">
                          <a:effectLst/>
                        </a:rPr>
                        <a:t>Booster_Version</a:t>
                      </a:r>
                    </a:p>
                  </a:txBody>
                  <a:tcPr anchor="ctr">
                    <a:lnL>
                      <a:noFill/>
                    </a:lnL>
                    <a:lnR>
                      <a:noFill/>
                    </a:lnR>
                    <a:lnT>
                      <a:noFill/>
                    </a:lnT>
                    <a:lnB>
                      <a:noFill/>
                    </a:lnB>
                    <a:solidFill>
                      <a:srgbClr val="FFFFFF"/>
                    </a:solidFill>
                  </a:tcPr>
                </a:tc>
                <a:extLst>
                  <a:ext uri="{0D108BD9-81ED-4DB2-BD59-A6C34878D82A}">
                    <a16:rowId xmlns:a16="http://schemas.microsoft.com/office/drawing/2014/main" val="1323154346"/>
                  </a:ext>
                </a:extLst>
              </a:tr>
              <a:tr h="0">
                <a:tc>
                  <a:txBody>
                    <a:bodyPr/>
                    <a:lstStyle/>
                    <a:p>
                      <a:pPr algn="r" fontAlgn="ctr"/>
                      <a:r>
                        <a:rPr lang="en-CA">
                          <a:effectLst/>
                        </a:rPr>
                        <a:t>F9 FT B1022</a:t>
                      </a:r>
                    </a:p>
                  </a:txBody>
                  <a:tcPr anchor="ctr">
                    <a:lnL>
                      <a:noFill/>
                    </a:lnL>
                    <a:lnR>
                      <a:noFill/>
                    </a:lnR>
                    <a:lnT>
                      <a:noFill/>
                    </a:lnT>
                    <a:lnB>
                      <a:noFill/>
                    </a:lnB>
                    <a:solidFill>
                      <a:srgbClr val="FFFFFF"/>
                    </a:solidFill>
                  </a:tcPr>
                </a:tc>
                <a:extLst>
                  <a:ext uri="{0D108BD9-81ED-4DB2-BD59-A6C34878D82A}">
                    <a16:rowId xmlns:a16="http://schemas.microsoft.com/office/drawing/2014/main" val="950086682"/>
                  </a:ext>
                </a:extLst>
              </a:tr>
              <a:tr h="0">
                <a:tc>
                  <a:txBody>
                    <a:bodyPr/>
                    <a:lstStyle/>
                    <a:p>
                      <a:pPr algn="r" fontAlgn="ctr"/>
                      <a:r>
                        <a:rPr lang="en-CA">
                          <a:effectLst/>
                        </a:rPr>
                        <a:t>F9 FT B1026</a:t>
                      </a:r>
                    </a:p>
                  </a:txBody>
                  <a:tcPr anchor="ctr">
                    <a:lnL>
                      <a:noFill/>
                    </a:lnL>
                    <a:lnR>
                      <a:noFill/>
                    </a:lnR>
                    <a:lnT>
                      <a:noFill/>
                    </a:lnT>
                    <a:lnB>
                      <a:noFill/>
                    </a:lnB>
                    <a:solidFill>
                      <a:srgbClr val="FFFFFF"/>
                    </a:solidFill>
                  </a:tcPr>
                </a:tc>
                <a:extLst>
                  <a:ext uri="{0D108BD9-81ED-4DB2-BD59-A6C34878D82A}">
                    <a16:rowId xmlns:a16="http://schemas.microsoft.com/office/drawing/2014/main" val="3899124116"/>
                  </a:ext>
                </a:extLst>
              </a:tr>
              <a:tr h="0">
                <a:tc>
                  <a:txBody>
                    <a:bodyPr/>
                    <a:lstStyle/>
                    <a:p>
                      <a:pPr algn="r" fontAlgn="ctr"/>
                      <a:r>
                        <a:rPr lang="en-CA">
                          <a:effectLst/>
                        </a:rPr>
                        <a:t>F9 FT B1021.2</a:t>
                      </a:r>
                    </a:p>
                  </a:txBody>
                  <a:tcPr anchor="ctr">
                    <a:lnL>
                      <a:noFill/>
                    </a:lnL>
                    <a:lnR>
                      <a:noFill/>
                    </a:lnR>
                    <a:lnT>
                      <a:noFill/>
                    </a:lnT>
                    <a:lnB>
                      <a:noFill/>
                    </a:lnB>
                    <a:solidFill>
                      <a:srgbClr val="FFFFFF"/>
                    </a:solidFill>
                  </a:tcPr>
                </a:tc>
                <a:extLst>
                  <a:ext uri="{0D108BD9-81ED-4DB2-BD59-A6C34878D82A}">
                    <a16:rowId xmlns:a16="http://schemas.microsoft.com/office/drawing/2014/main" val="548933175"/>
                  </a:ext>
                </a:extLst>
              </a:tr>
              <a:tr h="0">
                <a:tc>
                  <a:txBody>
                    <a:bodyPr/>
                    <a:lstStyle/>
                    <a:p>
                      <a:pPr algn="r" fontAlgn="ctr"/>
                      <a:r>
                        <a:rPr lang="en-CA" dirty="0">
                          <a:effectLst/>
                        </a:rPr>
                        <a:t>F9 FT B1031.2</a:t>
                      </a:r>
                    </a:p>
                  </a:txBody>
                  <a:tcPr anchor="ctr">
                    <a:lnL>
                      <a:noFill/>
                    </a:lnL>
                    <a:lnR>
                      <a:noFill/>
                    </a:lnR>
                    <a:lnT>
                      <a:noFill/>
                    </a:lnT>
                    <a:lnB>
                      <a:noFill/>
                    </a:lnB>
                    <a:solidFill>
                      <a:srgbClr val="FFFFFF"/>
                    </a:solidFill>
                  </a:tcPr>
                </a:tc>
                <a:extLst>
                  <a:ext uri="{0D108BD9-81ED-4DB2-BD59-A6C34878D82A}">
                    <a16:rowId xmlns:a16="http://schemas.microsoft.com/office/drawing/2014/main" val="754694828"/>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7" name="TextBox 6">
            <a:extLst>
              <a:ext uri="{FF2B5EF4-FFF2-40B4-BE49-F238E27FC236}">
                <a16:creationId xmlns:a16="http://schemas.microsoft.com/office/drawing/2014/main" id="{2D6BA19A-9348-C11B-DC84-B57205DCDACD}"/>
              </a:ext>
            </a:extLst>
          </p:cNvPr>
          <p:cNvSpPr txBox="1"/>
          <p:nvPr/>
        </p:nvSpPr>
        <p:spPr>
          <a:xfrm>
            <a:off x="770011" y="1513841"/>
            <a:ext cx="10687961" cy="369332"/>
          </a:xfrm>
          <a:prstGeom prst="rect">
            <a:avLst/>
          </a:prstGeom>
          <a:noFill/>
        </p:spPr>
        <p:txBody>
          <a:bodyPr wrap="square">
            <a:spAutoFit/>
          </a:bodyPr>
          <a:lstStyle/>
          <a:p>
            <a:r>
              <a:rPr lang="en-US" dirty="0"/>
              <a:t>%</a:t>
            </a:r>
            <a:r>
              <a:rPr lang="en-US" dirty="0" err="1"/>
              <a:t>sql</a:t>
            </a:r>
            <a:r>
              <a:rPr lang="en-US" dirty="0"/>
              <a:t> SELECT "</a:t>
            </a:r>
            <a:r>
              <a:rPr lang="en-US" dirty="0" err="1"/>
              <a:t>Mission_Outcome</a:t>
            </a:r>
            <a:r>
              <a:rPr lang="en-US" dirty="0"/>
              <a:t>", COUNT(*) as </a:t>
            </a:r>
            <a:r>
              <a:rPr lang="en-US" dirty="0" err="1"/>
              <a:t>Total_Count</a:t>
            </a:r>
            <a:r>
              <a:rPr lang="en-US" dirty="0"/>
              <a:t> FROM SPACEXTABLE GROUP BY "</a:t>
            </a:r>
            <a:r>
              <a:rPr lang="en-US" dirty="0" err="1"/>
              <a:t>Mission_Outcome</a:t>
            </a:r>
            <a:r>
              <a:rPr lang="en-US" dirty="0"/>
              <a:t>";</a:t>
            </a:r>
            <a:endParaRPr lang="en-CA" dirty="0"/>
          </a:p>
        </p:txBody>
      </p:sp>
      <p:graphicFrame>
        <p:nvGraphicFramePr>
          <p:cNvPr id="8" name="Table 7">
            <a:extLst>
              <a:ext uri="{FF2B5EF4-FFF2-40B4-BE49-F238E27FC236}">
                <a16:creationId xmlns:a16="http://schemas.microsoft.com/office/drawing/2014/main" id="{ECCF2456-6E39-22C0-549A-C625AEDFDE9F}"/>
              </a:ext>
            </a:extLst>
          </p:cNvPr>
          <p:cNvGraphicFramePr>
            <a:graphicFrameLocks noGrp="1"/>
          </p:cNvGraphicFramePr>
          <p:nvPr/>
        </p:nvGraphicFramePr>
        <p:xfrm>
          <a:off x="838200" y="3086894"/>
          <a:ext cx="10515600" cy="1828800"/>
        </p:xfrm>
        <a:graphic>
          <a:graphicData uri="http://schemas.openxmlformats.org/drawingml/2006/table">
            <a:tbl>
              <a:tblPr/>
              <a:tblGrid>
                <a:gridCol w="5257800">
                  <a:extLst>
                    <a:ext uri="{9D8B030D-6E8A-4147-A177-3AD203B41FA5}">
                      <a16:colId xmlns:a16="http://schemas.microsoft.com/office/drawing/2014/main" val="2830421795"/>
                    </a:ext>
                  </a:extLst>
                </a:gridCol>
                <a:gridCol w="5257800">
                  <a:extLst>
                    <a:ext uri="{9D8B030D-6E8A-4147-A177-3AD203B41FA5}">
                      <a16:colId xmlns:a16="http://schemas.microsoft.com/office/drawing/2014/main" val="957063197"/>
                    </a:ext>
                  </a:extLst>
                </a:gridCol>
              </a:tblGrid>
              <a:tr h="0">
                <a:tc>
                  <a:txBody>
                    <a:bodyPr/>
                    <a:lstStyle/>
                    <a:p>
                      <a:pPr algn="r" fontAlgn="ctr"/>
                      <a:r>
                        <a:rPr lang="en-CA" b="1">
                          <a:effectLst/>
                        </a:rPr>
                        <a:t>Mission_Outcome</a:t>
                      </a:r>
                    </a:p>
                  </a:txBody>
                  <a:tcPr anchor="ctr">
                    <a:lnL>
                      <a:noFill/>
                    </a:lnL>
                    <a:lnR>
                      <a:noFill/>
                    </a:lnR>
                    <a:lnT>
                      <a:noFill/>
                    </a:lnT>
                    <a:lnB>
                      <a:noFill/>
                    </a:lnB>
                    <a:solidFill>
                      <a:srgbClr val="FFFFFF"/>
                    </a:solidFill>
                  </a:tcPr>
                </a:tc>
                <a:tc>
                  <a:txBody>
                    <a:bodyPr/>
                    <a:lstStyle/>
                    <a:p>
                      <a:pPr algn="r" fontAlgn="ctr"/>
                      <a:r>
                        <a:rPr lang="en-CA" b="1">
                          <a:effectLst/>
                        </a:rPr>
                        <a:t>Total_Count</a:t>
                      </a:r>
                    </a:p>
                  </a:txBody>
                  <a:tcPr anchor="ctr">
                    <a:lnL>
                      <a:noFill/>
                    </a:lnL>
                    <a:lnR>
                      <a:noFill/>
                    </a:lnR>
                    <a:lnT>
                      <a:noFill/>
                    </a:lnT>
                    <a:lnB>
                      <a:noFill/>
                    </a:lnB>
                    <a:solidFill>
                      <a:srgbClr val="FFFFFF"/>
                    </a:solidFill>
                  </a:tcPr>
                </a:tc>
                <a:extLst>
                  <a:ext uri="{0D108BD9-81ED-4DB2-BD59-A6C34878D82A}">
                    <a16:rowId xmlns:a16="http://schemas.microsoft.com/office/drawing/2014/main" val="2057737132"/>
                  </a:ext>
                </a:extLst>
              </a:tr>
              <a:tr h="0">
                <a:tc>
                  <a:txBody>
                    <a:bodyPr/>
                    <a:lstStyle/>
                    <a:p>
                      <a:pPr algn="r" fontAlgn="ctr"/>
                      <a:r>
                        <a:rPr lang="en-CA">
                          <a:effectLst/>
                        </a:rPr>
                        <a:t>Failure (in flight)</a:t>
                      </a:r>
                    </a:p>
                  </a:txBody>
                  <a:tcPr anchor="ctr">
                    <a:lnL>
                      <a:noFill/>
                    </a:lnL>
                    <a:lnR>
                      <a:noFill/>
                    </a:lnR>
                    <a:lnT>
                      <a:noFill/>
                    </a:lnT>
                    <a:lnB>
                      <a:noFill/>
                    </a:lnB>
                    <a:solidFill>
                      <a:srgbClr val="FFFFFF"/>
                    </a:solidFill>
                  </a:tcPr>
                </a:tc>
                <a:tc>
                  <a:txBody>
                    <a:bodyPr/>
                    <a:lstStyle/>
                    <a:p>
                      <a:pPr algn="r" fontAlgn="ctr"/>
                      <a:r>
                        <a:rPr lang="en-CA">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3582013210"/>
                  </a:ext>
                </a:extLst>
              </a:tr>
              <a:tr h="0">
                <a:tc>
                  <a:txBody>
                    <a:bodyPr/>
                    <a:lstStyle/>
                    <a:p>
                      <a:pPr algn="r" fontAlgn="ctr"/>
                      <a:r>
                        <a:rPr lang="en-CA">
                          <a:effectLst/>
                        </a:rPr>
                        <a:t>Success</a:t>
                      </a:r>
                    </a:p>
                  </a:txBody>
                  <a:tcPr anchor="ctr">
                    <a:lnL>
                      <a:noFill/>
                    </a:lnL>
                    <a:lnR>
                      <a:noFill/>
                    </a:lnR>
                    <a:lnT>
                      <a:noFill/>
                    </a:lnT>
                    <a:lnB>
                      <a:noFill/>
                    </a:lnB>
                    <a:solidFill>
                      <a:srgbClr val="FFFFFF"/>
                    </a:solidFill>
                  </a:tcPr>
                </a:tc>
                <a:tc>
                  <a:txBody>
                    <a:bodyPr/>
                    <a:lstStyle/>
                    <a:p>
                      <a:pPr algn="r" fontAlgn="ctr"/>
                      <a:r>
                        <a:rPr lang="en-CA">
                          <a:effectLst/>
                        </a:rPr>
                        <a:t>98</a:t>
                      </a:r>
                    </a:p>
                  </a:txBody>
                  <a:tcPr anchor="ctr">
                    <a:lnL>
                      <a:noFill/>
                    </a:lnL>
                    <a:lnR>
                      <a:noFill/>
                    </a:lnR>
                    <a:lnT>
                      <a:noFill/>
                    </a:lnT>
                    <a:lnB>
                      <a:noFill/>
                    </a:lnB>
                    <a:solidFill>
                      <a:srgbClr val="FFFFFF"/>
                    </a:solidFill>
                  </a:tcPr>
                </a:tc>
                <a:extLst>
                  <a:ext uri="{0D108BD9-81ED-4DB2-BD59-A6C34878D82A}">
                    <a16:rowId xmlns:a16="http://schemas.microsoft.com/office/drawing/2014/main" val="1967081474"/>
                  </a:ext>
                </a:extLst>
              </a:tr>
              <a:tr h="0">
                <a:tc>
                  <a:txBody>
                    <a:bodyPr/>
                    <a:lstStyle/>
                    <a:p>
                      <a:pPr algn="r" fontAlgn="ctr"/>
                      <a:r>
                        <a:rPr lang="en-CA">
                          <a:effectLst/>
                        </a:rPr>
                        <a:t>Success</a:t>
                      </a:r>
                    </a:p>
                  </a:txBody>
                  <a:tcPr anchor="ctr">
                    <a:lnL>
                      <a:noFill/>
                    </a:lnL>
                    <a:lnR>
                      <a:noFill/>
                    </a:lnR>
                    <a:lnT>
                      <a:noFill/>
                    </a:lnT>
                    <a:lnB>
                      <a:noFill/>
                    </a:lnB>
                    <a:solidFill>
                      <a:srgbClr val="FFFFFF"/>
                    </a:solidFill>
                  </a:tcPr>
                </a:tc>
                <a:tc>
                  <a:txBody>
                    <a:bodyPr/>
                    <a:lstStyle/>
                    <a:p>
                      <a:pPr algn="r" fontAlgn="ctr"/>
                      <a:r>
                        <a:rPr lang="en-CA">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4009009084"/>
                  </a:ext>
                </a:extLst>
              </a:tr>
              <a:tr h="0">
                <a:tc>
                  <a:txBody>
                    <a:bodyPr/>
                    <a:lstStyle/>
                    <a:p>
                      <a:pPr algn="r" fontAlgn="ctr"/>
                      <a:r>
                        <a:rPr lang="en-CA">
                          <a:effectLst/>
                        </a:rPr>
                        <a:t>Success (payload status unclear)</a:t>
                      </a:r>
                    </a:p>
                  </a:txBody>
                  <a:tcPr anchor="ctr">
                    <a:lnL>
                      <a:noFill/>
                    </a:lnL>
                    <a:lnR>
                      <a:noFill/>
                    </a:lnR>
                    <a:lnT>
                      <a:noFill/>
                    </a:lnT>
                    <a:lnB>
                      <a:noFill/>
                    </a:lnB>
                    <a:solidFill>
                      <a:srgbClr val="FFFFFF"/>
                    </a:solidFill>
                  </a:tcPr>
                </a:tc>
                <a:tc>
                  <a:txBody>
                    <a:bodyPr/>
                    <a:lstStyle/>
                    <a:p>
                      <a:pPr algn="r" fontAlgn="ctr"/>
                      <a:r>
                        <a:rPr lang="en-CA" dirty="0">
                          <a:effectLs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1138532278"/>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155016" y="1370151"/>
            <a:ext cx="9745589" cy="549049"/>
          </a:xfrm>
          <a:prstGeom prst="rect">
            <a:avLst/>
          </a:prstGeom>
        </p:spPr>
        <p:txBody>
          <a:bodyPr>
            <a:normAutofit/>
          </a:bodyPr>
          <a:lstStyle/>
          <a:p>
            <a:pPr>
              <a:lnSpc>
                <a:spcPct val="100000"/>
              </a:lnSpc>
              <a:spcBef>
                <a:spcPts val="1400"/>
              </a:spcBef>
            </a:pPr>
            <a:r>
              <a:rPr lang="en-US" sz="1500" dirty="0">
                <a:solidFill>
                  <a:schemeClr val="accent3">
                    <a:lumMod val="25000"/>
                  </a:schemeClr>
                </a:solidFill>
                <a:latin typeface="Abadi" panose="020B0604020104020204" pitchFamily="34" charset="0"/>
              </a:rPr>
              <a:t>%</a:t>
            </a:r>
            <a:r>
              <a:rPr lang="en-US" sz="1500" dirty="0" err="1">
                <a:solidFill>
                  <a:schemeClr val="accent3">
                    <a:lumMod val="25000"/>
                  </a:schemeClr>
                </a:solidFill>
                <a:latin typeface="Abadi" panose="020B0604020104020204" pitchFamily="34" charset="0"/>
              </a:rPr>
              <a:t>sql</a:t>
            </a:r>
            <a:r>
              <a:rPr lang="en-US" sz="1500" dirty="0">
                <a:solidFill>
                  <a:schemeClr val="accent3">
                    <a:lumMod val="25000"/>
                  </a:schemeClr>
                </a:solidFill>
                <a:latin typeface="Abadi" panose="020B0604020104020204" pitchFamily="34" charset="0"/>
              </a:rPr>
              <a:t> SELECT "</a:t>
            </a:r>
            <a:r>
              <a:rPr lang="en-US" sz="1500" dirty="0" err="1">
                <a:solidFill>
                  <a:schemeClr val="accent3">
                    <a:lumMod val="25000"/>
                  </a:schemeClr>
                </a:solidFill>
                <a:latin typeface="Abadi" panose="020B0604020104020204" pitchFamily="34" charset="0"/>
              </a:rPr>
              <a:t>Booster_Version</a:t>
            </a:r>
            <a:r>
              <a:rPr lang="en-US" sz="1500" dirty="0">
                <a:solidFill>
                  <a:schemeClr val="accent3">
                    <a:lumMod val="25000"/>
                  </a:schemeClr>
                </a:solidFill>
                <a:latin typeface="Abadi" panose="020B0604020104020204" pitchFamily="34" charset="0"/>
              </a:rPr>
              <a:t>" FROM SPACEXTABLE WHERE "PAYLOAD_MASS__KG_" = (SELECT MAX("PAYLOAD_MASS__KG_") FROM SPACEXTABLE);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6" name="Table 5">
            <a:extLst>
              <a:ext uri="{FF2B5EF4-FFF2-40B4-BE49-F238E27FC236}">
                <a16:creationId xmlns:a16="http://schemas.microsoft.com/office/drawing/2014/main" id="{08747EA7-C11A-2FAE-08DD-6DB013317474}"/>
              </a:ext>
            </a:extLst>
          </p:cNvPr>
          <p:cNvGraphicFramePr>
            <a:graphicFrameLocks noGrp="1"/>
          </p:cNvGraphicFramePr>
          <p:nvPr>
            <p:extLst>
              <p:ext uri="{D42A27DB-BD31-4B8C-83A1-F6EECF244321}">
                <p14:modId xmlns:p14="http://schemas.microsoft.com/office/powerpoint/2010/main" val="2935321367"/>
              </p:ext>
            </p:extLst>
          </p:nvPr>
        </p:nvGraphicFramePr>
        <p:xfrm>
          <a:off x="1284424" y="1919200"/>
          <a:ext cx="9623151" cy="4257760"/>
        </p:xfrm>
        <a:graphic>
          <a:graphicData uri="http://schemas.openxmlformats.org/drawingml/2006/table">
            <a:tbl>
              <a:tblPr/>
              <a:tblGrid>
                <a:gridCol w="9623151">
                  <a:extLst>
                    <a:ext uri="{9D8B030D-6E8A-4147-A177-3AD203B41FA5}">
                      <a16:colId xmlns:a16="http://schemas.microsoft.com/office/drawing/2014/main" val="2930073262"/>
                    </a:ext>
                  </a:extLst>
                </a:gridCol>
              </a:tblGrid>
              <a:tr h="241471">
                <a:tc>
                  <a:txBody>
                    <a:bodyPr/>
                    <a:lstStyle/>
                    <a:p>
                      <a:pPr algn="r" fontAlgn="ctr"/>
                      <a:r>
                        <a:rPr lang="en-CA" sz="1600" b="1">
                          <a:effectLst/>
                        </a:rPr>
                        <a:t>Booster_Version</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96850525"/>
                  </a:ext>
                </a:extLst>
              </a:tr>
              <a:tr h="241471">
                <a:tc>
                  <a:txBody>
                    <a:bodyPr/>
                    <a:lstStyle/>
                    <a:p>
                      <a:pPr algn="r" fontAlgn="ctr"/>
                      <a:r>
                        <a:rPr lang="en-CA" sz="160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556561858"/>
                  </a:ext>
                </a:extLst>
              </a:tr>
              <a:tr h="241471">
                <a:tc>
                  <a:txBody>
                    <a:bodyPr/>
                    <a:lstStyle/>
                    <a:p>
                      <a:pPr algn="r" fontAlgn="ctr"/>
                      <a:r>
                        <a:rPr lang="en-CA" sz="1600">
                          <a:effectLst/>
                        </a:rPr>
                        <a:t>F9 B5 B1049.4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48700670"/>
                  </a:ext>
                </a:extLst>
              </a:tr>
              <a:tr h="241471">
                <a:tc>
                  <a:txBody>
                    <a:bodyPr/>
                    <a:lstStyle/>
                    <a:p>
                      <a:pPr algn="r" fontAlgn="ctr"/>
                      <a:r>
                        <a:rPr lang="en-CA"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683395"/>
                  </a:ext>
                </a:extLst>
              </a:tr>
              <a:tr h="241471">
                <a:tc>
                  <a:txBody>
                    <a:bodyPr/>
                    <a:lstStyle/>
                    <a:p>
                      <a:pPr algn="r" fontAlgn="ctr"/>
                      <a:r>
                        <a:rPr lang="en-CA" sz="1600">
                          <a:effectLst/>
                        </a:rPr>
                        <a:t>F9 B5 B1056.4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95821752"/>
                  </a:ext>
                </a:extLst>
              </a:tr>
              <a:tr h="241471">
                <a:tc>
                  <a:txBody>
                    <a:bodyPr/>
                    <a:lstStyle/>
                    <a:p>
                      <a:pPr algn="r" fontAlgn="ctr"/>
                      <a:r>
                        <a:rPr lang="en-CA"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479597851"/>
                  </a:ext>
                </a:extLst>
              </a:tr>
              <a:tr h="241471">
                <a:tc>
                  <a:txBody>
                    <a:bodyPr/>
                    <a:lstStyle/>
                    <a:p>
                      <a:pPr algn="r" fontAlgn="ctr"/>
                      <a:r>
                        <a:rPr lang="en-CA" sz="1600">
                          <a:effectLst/>
                        </a:rPr>
                        <a:t>F9 B5 B1051.4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182335047"/>
                  </a:ext>
                </a:extLst>
              </a:tr>
              <a:tr h="241471">
                <a:tc>
                  <a:txBody>
                    <a:bodyPr/>
                    <a:lstStyle/>
                    <a:p>
                      <a:pPr algn="r" fontAlgn="ctr"/>
                      <a:r>
                        <a:rPr lang="en-CA" sz="1600" dirty="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220367003"/>
                  </a:ext>
                </a:extLst>
              </a:tr>
              <a:tr h="241471">
                <a:tc>
                  <a:txBody>
                    <a:bodyPr/>
                    <a:lstStyle/>
                    <a:p>
                      <a:pPr algn="r" fontAlgn="ctr"/>
                      <a:r>
                        <a:rPr lang="en-CA" sz="1600" dirty="0">
                          <a:effectLst/>
                        </a:rPr>
                        <a:t>F9 B5 B1060.2</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53350764"/>
                  </a:ext>
                </a:extLst>
              </a:tr>
              <a:tr h="241471">
                <a:tc>
                  <a:txBody>
                    <a:bodyPr/>
                    <a:lstStyle/>
                    <a:p>
                      <a:pPr algn="r" fontAlgn="ctr"/>
                      <a:r>
                        <a:rPr lang="en-CA"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74945545"/>
                  </a:ext>
                </a:extLst>
              </a:tr>
              <a:tr h="241471">
                <a:tc>
                  <a:txBody>
                    <a:bodyPr/>
                    <a:lstStyle/>
                    <a:p>
                      <a:pPr algn="r" fontAlgn="ctr"/>
                      <a:r>
                        <a:rPr lang="en-CA" sz="1600" dirty="0">
                          <a:effectLst/>
                        </a:rPr>
                        <a:t>F9 B5 B1051.6</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446884907"/>
                  </a:ext>
                </a:extLst>
              </a:tr>
              <a:tr h="241471">
                <a:tc>
                  <a:txBody>
                    <a:bodyPr/>
                    <a:lstStyle/>
                    <a:p>
                      <a:pPr algn="r" fontAlgn="ctr"/>
                      <a:r>
                        <a:rPr lang="en-CA"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91537139"/>
                  </a:ext>
                </a:extLst>
              </a:tr>
              <a:tr h="241471">
                <a:tc>
                  <a:txBody>
                    <a:bodyPr/>
                    <a:lstStyle/>
                    <a:p>
                      <a:pPr algn="r" fontAlgn="ctr"/>
                      <a:r>
                        <a:rPr lang="en-CA" sz="1600" dirty="0">
                          <a:effectLst/>
                        </a:rPr>
                        <a:t>F9 B5 B1049.7</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645596495"/>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795655"/>
          </a:xfrm>
          <a:prstGeom prst="rect">
            <a:avLst/>
          </a:prstGeom>
        </p:spPr>
        <p:txBody>
          <a:bodyPr lIns="91440" tIns="45720" rIns="91440" bIns="45720" anchor="t">
            <a:normAutofit/>
          </a:bodyPr>
          <a:lstStyle/>
          <a:p>
            <a:pPr marL="0" indent="0">
              <a:lnSpc>
                <a:spcPct val="100000"/>
              </a:lnSpc>
              <a:spcBef>
                <a:spcPts val="1400"/>
              </a:spcBef>
              <a:buNone/>
            </a:pPr>
            <a:r>
              <a:rPr lang="en-US" sz="1500" dirty="0">
                <a:solidFill>
                  <a:schemeClr val="accent3">
                    <a:lumMod val="25000"/>
                  </a:schemeClr>
                </a:solidFill>
                <a:latin typeface="Abadi"/>
              </a:rPr>
              <a:t>%</a:t>
            </a:r>
            <a:r>
              <a:rPr lang="en-US" sz="1500" dirty="0" err="1">
                <a:solidFill>
                  <a:schemeClr val="accent3">
                    <a:lumMod val="25000"/>
                  </a:schemeClr>
                </a:solidFill>
                <a:latin typeface="Abadi"/>
              </a:rPr>
              <a:t>sql</a:t>
            </a:r>
            <a:r>
              <a:rPr lang="en-US" sz="1500" dirty="0">
                <a:solidFill>
                  <a:schemeClr val="accent3">
                    <a:lumMod val="25000"/>
                  </a:schemeClr>
                </a:solidFill>
                <a:latin typeface="Abadi"/>
              </a:rPr>
              <a:t> SELECT SUBSTR("Date", 6, 2) AS Month,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AS </a:t>
            </a:r>
            <a:r>
              <a:rPr lang="en-US" sz="1500" dirty="0" err="1">
                <a:solidFill>
                  <a:schemeClr val="accent3">
                    <a:lumMod val="25000"/>
                  </a:schemeClr>
                </a:solidFill>
                <a:latin typeface="Abadi"/>
              </a:rPr>
              <a:t>Failure_Landing_Outcome</a:t>
            </a:r>
            <a:r>
              <a:rPr lang="en-US" sz="1500" dirty="0">
                <a:solidFill>
                  <a:schemeClr val="accent3">
                    <a:lumMod val="25000"/>
                  </a:schemeClr>
                </a:solidFill>
                <a:latin typeface="Abadi"/>
              </a:rPr>
              <a:t>, "</a:t>
            </a:r>
            <a:r>
              <a:rPr lang="en-US" sz="1500" dirty="0" err="1">
                <a:solidFill>
                  <a:schemeClr val="accent3">
                    <a:lumMod val="25000"/>
                  </a:schemeClr>
                </a:solidFill>
                <a:latin typeface="Abadi"/>
              </a:rPr>
              <a:t>Version_Booster</a:t>
            </a:r>
            <a:r>
              <a:rPr lang="en-US" sz="1500" dirty="0">
                <a:solidFill>
                  <a:schemeClr val="accent3">
                    <a:lumMod val="25000"/>
                  </a:schemeClr>
                </a:solidFill>
                <a:latin typeface="Abadi"/>
              </a:rPr>
              <a:t>", "</a:t>
            </a:r>
            <a:r>
              <a:rPr lang="en-US" sz="1500" dirty="0" err="1">
                <a:solidFill>
                  <a:schemeClr val="accent3">
                    <a:lumMod val="25000"/>
                  </a:schemeClr>
                </a:solidFill>
                <a:latin typeface="Abadi"/>
              </a:rPr>
              <a:t>Launch_Site</a:t>
            </a:r>
            <a:r>
              <a:rPr lang="en-US" sz="1500" dirty="0">
                <a:solidFill>
                  <a:schemeClr val="accent3">
                    <a:lumMod val="25000"/>
                  </a:schemeClr>
                </a:solidFill>
                <a:latin typeface="Abadi"/>
              </a:rPr>
              <a:t>" FROM SPACEXTABLE WHERE SUBSTR("Date", 0, 5) = '2015' AND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LIKE 'Failure (drone ship)';</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a:extLst>
              <a:ext uri="{FF2B5EF4-FFF2-40B4-BE49-F238E27FC236}">
                <a16:creationId xmlns:a16="http://schemas.microsoft.com/office/drawing/2014/main" id="{B48EC1FA-25C4-4E7E-BC67-21EDD2D63B6C}"/>
              </a:ext>
            </a:extLst>
          </p:cNvPr>
          <p:cNvGraphicFramePr>
            <a:graphicFrameLocks noGrp="1"/>
          </p:cNvGraphicFramePr>
          <p:nvPr/>
        </p:nvGraphicFramePr>
        <p:xfrm>
          <a:off x="838200" y="3315494"/>
          <a:ext cx="10515600" cy="1371600"/>
        </p:xfrm>
        <a:graphic>
          <a:graphicData uri="http://schemas.openxmlformats.org/drawingml/2006/table">
            <a:tbl>
              <a:tblPr/>
              <a:tblGrid>
                <a:gridCol w="2628900">
                  <a:extLst>
                    <a:ext uri="{9D8B030D-6E8A-4147-A177-3AD203B41FA5}">
                      <a16:colId xmlns:a16="http://schemas.microsoft.com/office/drawing/2014/main" val="1655419607"/>
                    </a:ext>
                  </a:extLst>
                </a:gridCol>
                <a:gridCol w="2628900">
                  <a:extLst>
                    <a:ext uri="{9D8B030D-6E8A-4147-A177-3AD203B41FA5}">
                      <a16:colId xmlns:a16="http://schemas.microsoft.com/office/drawing/2014/main" val="3404890109"/>
                    </a:ext>
                  </a:extLst>
                </a:gridCol>
                <a:gridCol w="2628900">
                  <a:extLst>
                    <a:ext uri="{9D8B030D-6E8A-4147-A177-3AD203B41FA5}">
                      <a16:colId xmlns:a16="http://schemas.microsoft.com/office/drawing/2014/main" val="760069714"/>
                    </a:ext>
                  </a:extLst>
                </a:gridCol>
                <a:gridCol w="2628900">
                  <a:extLst>
                    <a:ext uri="{9D8B030D-6E8A-4147-A177-3AD203B41FA5}">
                      <a16:colId xmlns:a16="http://schemas.microsoft.com/office/drawing/2014/main" val="1319003024"/>
                    </a:ext>
                  </a:extLst>
                </a:gridCol>
              </a:tblGrid>
              <a:tr h="0">
                <a:tc>
                  <a:txBody>
                    <a:bodyPr/>
                    <a:lstStyle/>
                    <a:p>
                      <a:pPr algn="r" fontAlgn="ctr"/>
                      <a:r>
                        <a:rPr lang="en-CA" b="1">
                          <a:effectLst/>
                        </a:rPr>
                        <a:t>Month</a:t>
                      </a:r>
                    </a:p>
                  </a:txBody>
                  <a:tcPr anchor="ctr">
                    <a:lnL>
                      <a:noFill/>
                    </a:lnL>
                    <a:lnR>
                      <a:noFill/>
                    </a:lnR>
                    <a:lnT>
                      <a:noFill/>
                    </a:lnT>
                    <a:lnB>
                      <a:noFill/>
                    </a:lnB>
                    <a:solidFill>
                      <a:srgbClr val="FFFFFF"/>
                    </a:solidFill>
                  </a:tcPr>
                </a:tc>
                <a:tc>
                  <a:txBody>
                    <a:bodyPr/>
                    <a:lstStyle/>
                    <a:p>
                      <a:pPr algn="r" fontAlgn="ctr"/>
                      <a:r>
                        <a:rPr lang="en-CA" b="1">
                          <a:effectLst/>
                        </a:rPr>
                        <a:t>Failure_Landing_Outcome</a:t>
                      </a:r>
                    </a:p>
                  </a:txBody>
                  <a:tcPr anchor="ctr">
                    <a:lnL>
                      <a:noFill/>
                    </a:lnL>
                    <a:lnR>
                      <a:noFill/>
                    </a:lnR>
                    <a:lnT>
                      <a:noFill/>
                    </a:lnT>
                    <a:lnB>
                      <a:noFill/>
                    </a:lnB>
                    <a:solidFill>
                      <a:srgbClr val="FFFFFF"/>
                    </a:solidFill>
                  </a:tcPr>
                </a:tc>
                <a:tc>
                  <a:txBody>
                    <a:bodyPr/>
                    <a:lstStyle/>
                    <a:p>
                      <a:pPr algn="r" fontAlgn="ctr"/>
                      <a:r>
                        <a:rPr lang="en-CA" b="1">
                          <a:effectLst/>
                        </a:rPr>
                        <a:t>"Version_Booster"</a:t>
                      </a:r>
                    </a:p>
                  </a:txBody>
                  <a:tcPr anchor="ctr">
                    <a:lnL>
                      <a:noFill/>
                    </a:lnL>
                    <a:lnR>
                      <a:noFill/>
                    </a:lnR>
                    <a:lnT>
                      <a:noFill/>
                    </a:lnT>
                    <a:lnB>
                      <a:noFill/>
                    </a:lnB>
                    <a:solidFill>
                      <a:srgbClr val="FFFFFF"/>
                    </a:solidFill>
                  </a:tcPr>
                </a:tc>
                <a:tc>
                  <a:txBody>
                    <a:bodyPr/>
                    <a:lstStyle/>
                    <a:p>
                      <a:pPr algn="r" fontAlgn="ctr"/>
                      <a:r>
                        <a:rPr lang="en-CA" b="1">
                          <a:effectLst/>
                        </a:rPr>
                        <a:t>Launch_Site</a:t>
                      </a:r>
                    </a:p>
                  </a:txBody>
                  <a:tcPr anchor="ctr">
                    <a:lnL>
                      <a:noFill/>
                    </a:lnL>
                    <a:lnR>
                      <a:noFill/>
                    </a:lnR>
                    <a:lnT>
                      <a:noFill/>
                    </a:lnT>
                    <a:lnB>
                      <a:noFill/>
                    </a:lnB>
                    <a:solidFill>
                      <a:srgbClr val="FFFFFF"/>
                    </a:solidFill>
                  </a:tcPr>
                </a:tc>
                <a:extLst>
                  <a:ext uri="{0D108BD9-81ED-4DB2-BD59-A6C34878D82A}">
                    <a16:rowId xmlns:a16="http://schemas.microsoft.com/office/drawing/2014/main" val="3962448047"/>
                  </a:ext>
                </a:extLst>
              </a:tr>
              <a:tr h="0">
                <a:tc>
                  <a:txBody>
                    <a:bodyPr/>
                    <a:lstStyle/>
                    <a:p>
                      <a:pPr algn="r" fontAlgn="ctr"/>
                      <a:r>
                        <a:rPr lang="en-CA">
                          <a:effectLst/>
                        </a:rPr>
                        <a:t>01</a:t>
                      </a:r>
                    </a:p>
                  </a:txBody>
                  <a:tcPr anchor="ctr">
                    <a:lnL>
                      <a:noFill/>
                    </a:lnL>
                    <a:lnR>
                      <a:noFill/>
                    </a:lnR>
                    <a:lnT>
                      <a:noFill/>
                    </a:lnT>
                    <a:lnB>
                      <a:noFill/>
                    </a:lnB>
                    <a:solidFill>
                      <a:srgbClr val="FFFFFF"/>
                    </a:solidFill>
                  </a:tcPr>
                </a:tc>
                <a:tc>
                  <a:txBody>
                    <a:bodyPr/>
                    <a:lstStyle/>
                    <a:p>
                      <a:pPr algn="r" fontAlgn="ctr"/>
                      <a:r>
                        <a:rPr lang="en-CA">
                          <a:effectLst/>
                        </a:rPr>
                        <a:t>Failure (drone ship)</a:t>
                      </a:r>
                    </a:p>
                  </a:txBody>
                  <a:tcPr anchor="ctr">
                    <a:lnL>
                      <a:noFill/>
                    </a:lnL>
                    <a:lnR>
                      <a:noFill/>
                    </a:lnR>
                    <a:lnT>
                      <a:noFill/>
                    </a:lnT>
                    <a:lnB>
                      <a:noFill/>
                    </a:lnB>
                    <a:solidFill>
                      <a:srgbClr val="FFFFFF"/>
                    </a:solidFill>
                  </a:tcPr>
                </a:tc>
                <a:tc>
                  <a:txBody>
                    <a:bodyPr/>
                    <a:lstStyle/>
                    <a:p>
                      <a:pPr algn="r" fontAlgn="ctr"/>
                      <a:r>
                        <a:rPr lang="en-CA">
                          <a:effectLst/>
                        </a:rPr>
                        <a:t>Version_Booster</a:t>
                      </a:r>
                    </a:p>
                  </a:txBody>
                  <a:tcPr anchor="ctr">
                    <a:lnL>
                      <a:noFill/>
                    </a:lnL>
                    <a:lnR>
                      <a:noFill/>
                    </a:lnR>
                    <a:lnT>
                      <a:noFill/>
                    </a:lnT>
                    <a:lnB>
                      <a:noFill/>
                    </a:lnB>
                    <a:solidFill>
                      <a:srgbClr val="FFFFFF"/>
                    </a:solidFill>
                  </a:tcPr>
                </a:tc>
                <a:tc>
                  <a:txBody>
                    <a:bodyPr/>
                    <a:lstStyle/>
                    <a:p>
                      <a:pPr algn="r" fontAlgn="ctr"/>
                      <a:r>
                        <a:rPr lang="en-CA">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364563887"/>
                  </a:ext>
                </a:extLst>
              </a:tr>
              <a:tr h="0">
                <a:tc>
                  <a:txBody>
                    <a:bodyPr/>
                    <a:lstStyle/>
                    <a:p>
                      <a:pPr algn="r" fontAlgn="ctr"/>
                      <a:r>
                        <a:rPr lang="en-CA">
                          <a:effectLst/>
                        </a:rPr>
                        <a:t>04</a:t>
                      </a:r>
                    </a:p>
                  </a:txBody>
                  <a:tcPr anchor="ctr">
                    <a:lnL>
                      <a:noFill/>
                    </a:lnL>
                    <a:lnR>
                      <a:noFill/>
                    </a:lnR>
                    <a:lnT>
                      <a:noFill/>
                    </a:lnT>
                    <a:lnB>
                      <a:noFill/>
                    </a:lnB>
                    <a:solidFill>
                      <a:srgbClr val="FFFFFF"/>
                    </a:solidFill>
                  </a:tcPr>
                </a:tc>
                <a:tc>
                  <a:txBody>
                    <a:bodyPr/>
                    <a:lstStyle/>
                    <a:p>
                      <a:pPr algn="r" fontAlgn="ctr"/>
                      <a:r>
                        <a:rPr lang="en-CA">
                          <a:effectLst/>
                        </a:rPr>
                        <a:t>Failure (drone ship)</a:t>
                      </a:r>
                    </a:p>
                  </a:txBody>
                  <a:tcPr anchor="ctr">
                    <a:lnL>
                      <a:noFill/>
                    </a:lnL>
                    <a:lnR>
                      <a:noFill/>
                    </a:lnR>
                    <a:lnT>
                      <a:noFill/>
                    </a:lnT>
                    <a:lnB>
                      <a:noFill/>
                    </a:lnB>
                    <a:solidFill>
                      <a:srgbClr val="FFFFFF"/>
                    </a:solidFill>
                  </a:tcPr>
                </a:tc>
                <a:tc>
                  <a:txBody>
                    <a:bodyPr/>
                    <a:lstStyle/>
                    <a:p>
                      <a:pPr algn="r" fontAlgn="ctr"/>
                      <a:r>
                        <a:rPr lang="en-CA">
                          <a:effectLst/>
                        </a:rPr>
                        <a:t>Version_Booster</a:t>
                      </a:r>
                    </a:p>
                  </a:txBody>
                  <a:tcPr anchor="ctr">
                    <a:lnL>
                      <a:noFill/>
                    </a:lnL>
                    <a:lnR>
                      <a:noFill/>
                    </a:lnR>
                    <a:lnT>
                      <a:noFill/>
                    </a:lnT>
                    <a:lnB>
                      <a:noFill/>
                    </a:lnB>
                    <a:solidFill>
                      <a:srgbClr val="FFFFFF"/>
                    </a:solidFill>
                  </a:tcPr>
                </a:tc>
                <a:tc>
                  <a:txBody>
                    <a:bodyPr/>
                    <a:lstStyle/>
                    <a:p>
                      <a:pPr algn="r" fontAlgn="ctr"/>
                      <a:r>
                        <a:rPr lang="en-CA"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2901277279"/>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549049"/>
          </a:xfrm>
          <a:prstGeom prst="rect">
            <a:avLst/>
          </a:prstGeom>
        </p:spPr>
        <p:txBody>
          <a:bodyPr lIns="91440" tIns="45720" rIns="91440" bIns="45720" anchor="t"/>
          <a:lstStyle/>
          <a:p>
            <a:pPr marL="0" indent="0">
              <a:lnSpc>
                <a:spcPct val="100000"/>
              </a:lnSpc>
              <a:spcBef>
                <a:spcPts val="1400"/>
              </a:spcBef>
              <a:buNone/>
            </a:pPr>
            <a:r>
              <a:rPr lang="en-US" sz="1500" dirty="0">
                <a:solidFill>
                  <a:schemeClr val="accent3">
                    <a:lumMod val="25000"/>
                  </a:schemeClr>
                </a:solidFill>
                <a:latin typeface="Abadi"/>
              </a:rPr>
              <a:t>%</a:t>
            </a:r>
            <a:r>
              <a:rPr lang="en-US" sz="1500" dirty="0" err="1">
                <a:solidFill>
                  <a:schemeClr val="accent3">
                    <a:lumMod val="25000"/>
                  </a:schemeClr>
                </a:solidFill>
                <a:latin typeface="Abadi"/>
              </a:rPr>
              <a:t>sql</a:t>
            </a:r>
            <a:r>
              <a:rPr lang="en-US" sz="1500" dirty="0">
                <a:solidFill>
                  <a:schemeClr val="accent3">
                    <a:lumMod val="25000"/>
                  </a:schemeClr>
                </a:solidFill>
                <a:latin typeface="Abadi"/>
              </a:rPr>
              <a:t> SELECT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COUNT(*) AS Count FROM SPACEXTABLE WHERE "Date" BETWEEN '2010-06-04' AND '2017-03-20' GROUP BY "</a:t>
            </a:r>
            <a:r>
              <a:rPr lang="en-US" sz="1500" dirty="0" err="1">
                <a:solidFill>
                  <a:schemeClr val="accent3">
                    <a:lumMod val="25000"/>
                  </a:schemeClr>
                </a:solidFill>
                <a:latin typeface="Abadi"/>
              </a:rPr>
              <a:t>Landing_Outcome</a:t>
            </a:r>
            <a:r>
              <a:rPr lang="en-US" sz="1500" dirty="0">
                <a:solidFill>
                  <a:schemeClr val="accent3">
                    <a:lumMod val="25000"/>
                  </a:schemeClr>
                </a:solidFill>
                <a:latin typeface="Abadi"/>
              </a:rPr>
              <a:t>" ORDER BY Count DESC;</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FE4AC338-318B-8C31-D02D-AE5BB0511D64}"/>
              </a:ext>
            </a:extLst>
          </p:cNvPr>
          <p:cNvGraphicFramePr>
            <a:graphicFrameLocks noGrp="1"/>
          </p:cNvGraphicFramePr>
          <p:nvPr/>
        </p:nvGraphicFramePr>
        <p:xfrm>
          <a:off x="838200" y="2355374"/>
          <a:ext cx="10515600" cy="3291840"/>
        </p:xfrm>
        <a:graphic>
          <a:graphicData uri="http://schemas.openxmlformats.org/drawingml/2006/table">
            <a:tbl>
              <a:tblPr/>
              <a:tblGrid>
                <a:gridCol w="5257800">
                  <a:extLst>
                    <a:ext uri="{9D8B030D-6E8A-4147-A177-3AD203B41FA5}">
                      <a16:colId xmlns:a16="http://schemas.microsoft.com/office/drawing/2014/main" val="4173200731"/>
                    </a:ext>
                  </a:extLst>
                </a:gridCol>
                <a:gridCol w="5257800">
                  <a:extLst>
                    <a:ext uri="{9D8B030D-6E8A-4147-A177-3AD203B41FA5}">
                      <a16:colId xmlns:a16="http://schemas.microsoft.com/office/drawing/2014/main" val="465028037"/>
                    </a:ext>
                  </a:extLst>
                </a:gridCol>
              </a:tblGrid>
              <a:tr h="0">
                <a:tc>
                  <a:txBody>
                    <a:bodyPr/>
                    <a:lstStyle/>
                    <a:p>
                      <a:pPr algn="r" fontAlgn="ctr"/>
                      <a:r>
                        <a:rPr lang="en-CA" b="1">
                          <a:effectLst/>
                          <a:latin typeface="inherit"/>
                        </a:rPr>
                        <a:t>Landing_Outcome</a:t>
                      </a:r>
                    </a:p>
                  </a:txBody>
                  <a:tcPr anchor="ctr">
                    <a:lnL>
                      <a:noFill/>
                    </a:lnL>
                    <a:lnR>
                      <a:noFill/>
                    </a:lnR>
                    <a:lnT>
                      <a:noFill/>
                    </a:lnT>
                    <a:lnB>
                      <a:noFill/>
                    </a:lnB>
                    <a:solidFill>
                      <a:srgbClr val="FFFFFF"/>
                    </a:solidFill>
                  </a:tcPr>
                </a:tc>
                <a:tc>
                  <a:txBody>
                    <a:bodyPr/>
                    <a:lstStyle/>
                    <a:p>
                      <a:pPr algn="r" fontAlgn="ctr"/>
                      <a:r>
                        <a:rPr lang="en-CA" b="1">
                          <a:effectLst/>
                          <a:latin typeface="inherit"/>
                        </a:rPr>
                        <a:t>Count</a:t>
                      </a:r>
                    </a:p>
                  </a:txBody>
                  <a:tcPr anchor="ctr">
                    <a:lnL>
                      <a:noFill/>
                    </a:lnL>
                    <a:lnR>
                      <a:noFill/>
                    </a:lnR>
                    <a:lnT>
                      <a:noFill/>
                    </a:lnT>
                    <a:lnB>
                      <a:noFill/>
                    </a:lnB>
                    <a:solidFill>
                      <a:srgbClr val="FFFFFF"/>
                    </a:solidFill>
                  </a:tcPr>
                </a:tc>
                <a:extLst>
                  <a:ext uri="{0D108BD9-81ED-4DB2-BD59-A6C34878D82A}">
                    <a16:rowId xmlns:a16="http://schemas.microsoft.com/office/drawing/2014/main" val="2637933390"/>
                  </a:ext>
                </a:extLst>
              </a:tr>
              <a:tr h="0">
                <a:tc>
                  <a:txBody>
                    <a:bodyPr/>
                    <a:lstStyle/>
                    <a:p>
                      <a:pPr algn="r" fontAlgn="ctr"/>
                      <a:r>
                        <a:rPr lang="en-CA">
                          <a:effectLst/>
                          <a:latin typeface="inherit"/>
                        </a:rPr>
                        <a:t>No attempt</a:t>
                      </a:r>
                    </a:p>
                  </a:txBody>
                  <a:tcPr anchor="ctr">
                    <a:lnL>
                      <a:noFill/>
                    </a:lnL>
                    <a:lnR>
                      <a:noFill/>
                    </a:lnR>
                    <a:lnT>
                      <a:noFill/>
                    </a:lnT>
                    <a:lnB>
                      <a:noFill/>
                    </a:lnB>
                    <a:solidFill>
                      <a:srgbClr val="FFFFFF"/>
                    </a:solidFill>
                  </a:tcPr>
                </a:tc>
                <a:tc>
                  <a:txBody>
                    <a:bodyPr/>
                    <a:lstStyle/>
                    <a:p>
                      <a:pPr algn="r" fontAlgn="ctr"/>
                      <a:r>
                        <a:rPr lang="en-CA">
                          <a:effectLst/>
                          <a:latin typeface="inherit"/>
                        </a:rPr>
                        <a:t>10</a:t>
                      </a:r>
                    </a:p>
                  </a:txBody>
                  <a:tcPr anchor="ctr">
                    <a:lnL>
                      <a:noFill/>
                    </a:lnL>
                    <a:lnR>
                      <a:noFill/>
                    </a:lnR>
                    <a:lnT>
                      <a:noFill/>
                    </a:lnT>
                    <a:lnB>
                      <a:noFill/>
                    </a:lnB>
                    <a:solidFill>
                      <a:srgbClr val="FFFFFF"/>
                    </a:solidFill>
                  </a:tcPr>
                </a:tc>
                <a:extLst>
                  <a:ext uri="{0D108BD9-81ED-4DB2-BD59-A6C34878D82A}">
                    <a16:rowId xmlns:a16="http://schemas.microsoft.com/office/drawing/2014/main" val="1511503004"/>
                  </a:ext>
                </a:extLst>
              </a:tr>
              <a:tr h="0">
                <a:tc>
                  <a:txBody>
                    <a:bodyPr/>
                    <a:lstStyle/>
                    <a:p>
                      <a:pPr algn="r" fontAlgn="ctr"/>
                      <a:r>
                        <a:rPr lang="en-CA">
                          <a:effectLst/>
                          <a:latin typeface="inherit"/>
                        </a:rPr>
                        <a:t>Success (drone ship)</a:t>
                      </a:r>
                    </a:p>
                  </a:txBody>
                  <a:tcPr anchor="ctr">
                    <a:lnL>
                      <a:noFill/>
                    </a:lnL>
                    <a:lnR>
                      <a:noFill/>
                    </a:lnR>
                    <a:lnT>
                      <a:noFill/>
                    </a:lnT>
                    <a:lnB>
                      <a:noFill/>
                    </a:lnB>
                    <a:solidFill>
                      <a:srgbClr val="FFFFFF"/>
                    </a:solidFill>
                  </a:tcPr>
                </a:tc>
                <a:tc>
                  <a:txBody>
                    <a:bodyPr/>
                    <a:lstStyle/>
                    <a:p>
                      <a:pPr algn="r" fontAlgn="ctr"/>
                      <a:r>
                        <a:rPr lang="en-CA">
                          <a:effectLst/>
                          <a:latin typeface="inheri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56400397"/>
                  </a:ext>
                </a:extLst>
              </a:tr>
              <a:tr h="0">
                <a:tc>
                  <a:txBody>
                    <a:bodyPr/>
                    <a:lstStyle/>
                    <a:p>
                      <a:pPr algn="r" fontAlgn="ctr"/>
                      <a:r>
                        <a:rPr lang="en-CA">
                          <a:effectLst/>
                          <a:latin typeface="inherit"/>
                        </a:rPr>
                        <a:t>Failure (drone ship)</a:t>
                      </a:r>
                    </a:p>
                  </a:txBody>
                  <a:tcPr anchor="ctr">
                    <a:lnL>
                      <a:noFill/>
                    </a:lnL>
                    <a:lnR>
                      <a:noFill/>
                    </a:lnR>
                    <a:lnT>
                      <a:noFill/>
                    </a:lnT>
                    <a:lnB>
                      <a:noFill/>
                    </a:lnB>
                    <a:solidFill>
                      <a:srgbClr val="FFFFFF"/>
                    </a:solidFill>
                  </a:tcPr>
                </a:tc>
                <a:tc>
                  <a:txBody>
                    <a:bodyPr/>
                    <a:lstStyle/>
                    <a:p>
                      <a:pPr algn="r" fontAlgn="ctr"/>
                      <a:r>
                        <a:rPr lang="en-CA">
                          <a:effectLst/>
                          <a:latin typeface="inheri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2317043759"/>
                  </a:ext>
                </a:extLst>
              </a:tr>
              <a:tr h="0">
                <a:tc>
                  <a:txBody>
                    <a:bodyPr/>
                    <a:lstStyle/>
                    <a:p>
                      <a:pPr algn="r" fontAlgn="ctr"/>
                      <a:r>
                        <a:rPr lang="en-CA">
                          <a:effectLst/>
                          <a:latin typeface="inherit"/>
                        </a:rPr>
                        <a:t>Success (ground pad)</a:t>
                      </a:r>
                    </a:p>
                  </a:txBody>
                  <a:tcPr anchor="ctr">
                    <a:lnL>
                      <a:noFill/>
                    </a:lnL>
                    <a:lnR>
                      <a:noFill/>
                    </a:lnR>
                    <a:lnT>
                      <a:noFill/>
                    </a:lnT>
                    <a:lnB>
                      <a:noFill/>
                    </a:lnB>
                    <a:solidFill>
                      <a:srgbClr val="FFFFFF"/>
                    </a:solidFill>
                  </a:tcPr>
                </a:tc>
                <a:tc>
                  <a:txBody>
                    <a:bodyPr/>
                    <a:lstStyle/>
                    <a:p>
                      <a:pPr algn="r" fontAlgn="ctr"/>
                      <a:r>
                        <a:rPr lang="en-CA">
                          <a:effectLst/>
                          <a:latin typeface="inheri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4115676204"/>
                  </a:ext>
                </a:extLst>
              </a:tr>
              <a:tr h="0">
                <a:tc>
                  <a:txBody>
                    <a:bodyPr/>
                    <a:lstStyle/>
                    <a:p>
                      <a:pPr algn="r" fontAlgn="ctr"/>
                      <a:r>
                        <a:rPr lang="en-CA">
                          <a:effectLst/>
                          <a:latin typeface="inherit"/>
                        </a:rPr>
                        <a:t>Controlled (ocean)</a:t>
                      </a:r>
                    </a:p>
                  </a:txBody>
                  <a:tcPr anchor="ctr">
                    <a:lnL>
                      <a:noFill/>
                    </a:lnL>
                    <a:lnR>
                      <a:noFill/>
                    </a:lnR>
                    <a:lnT>
                      <a:noFill/>
                    </a:lnT>
                    <a:lnB>
                      <a:noFill/>
                    </a:lnB>
                    <a:solidFill>
                      <a:srgbClr val="FFFFFF"/>
                    </a:solidFill>
                  </a:tcPr>
                </a:tc>
                <a:tc>
                  <a:txBody>
                    <a:bodyPr/>
                    <a:lstStyle/>
                    <a:p>
                      <a:pPr algn="r" fontAlgn="ctr"/>
                      <a:r>
                        <a:rPr lang="en-CA">
                          <a:effectLst/>
                          <a:latin typeface="inheri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3326800307"/>
                  </a:ext>
                </a:extLst>
              </a:tr>
              <a:tr h="0">
                <a:tc>
                  <a:txBody>
                    <a:bodyPr/>
                    <a:lstStyle/>
                    <a:p>
                      <a:pPr algn="r" fontAlgn="ctr"/>
                      <a:r>
                        <a:rPr lang="en-CA">
                          <a:effectLst/>
                          <a:latin typeface="inherit"/>
                        </a:rPr>
                        <a:t>Uncontrolled (ocean)</a:t>
                      </a:r>
                    </a:p>
                  </a:txBody>
                  <a:tcPr anchor="ctr">
                    <a:lnL>
                      <a:noFill/>
                    </a:lnL>
                    <a:lnR>
                      <a:noFill/>
                    </a:lnR>
                    <a:lnT>
                      <a:noFill/>
                    </a:lnT>
                    <a:lnB>
                      <a:noFill/>
                    </a:lnB>
                    <a:solidFill>
                      <a:srgbClr val="FFFFFF"/>
                    </a:solidFill>
                  </a:tcPr>
                </a:tc>
                <a:tc>
                  <a:txBody>
                    <a:bodyPr/>
                    <a:lstStyle/>
                    <a:p>
                      <a:pPr algn="r" fontAlgn="ctr"/>
                      <a:r>
                        <a:rPr lang="en-CA">
                          <a:effectLst/>
                          <a:latin typeface="inheri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755869976"/>
                  </a:ext>
                </a:extLst>
              </a:tr>
              <a:tr h="0">
                <a:tc>
                  <a:txBody>
                    <a:bodyPr/>
                    <a:lstStyle/>
                    <a:p>
                      <a:pPr algn="r" fontAlgn="ctr"/>
                      <a:r>
                        <a:rPr lang="en-CA">
                          <a:effectLst/>
                          <a:latin typeface="inherit"/>
                        </a:rPr>
                        <a:t>Failure (parachute)</a:t>
                      </a:r>
                    </a:p>
                  </a:txBody>
                  <a:tcPr anchor="ctr">
                    <a:lnL>
                      <a:noFill/>
                    </a:lnL>
                    <a:lnR>
                      <a:noFill/>
                    </a:lnR>
                    <a:lnT>
                      <a:noFill/>
                    </a:lnT>
                    <a:lnB>
                      <a:noFill/>
                    </a:lnB>
                    <a:solidFill>
                      <a:srgbClr val="FFFFFF"/>
                    </a:solidFill>
                  </a:tcPr>
                </a:tc>
                <a:tc>
                  <a:txBody>
                    <a:bodyPr/>
                    <a:lstStyle/>
                    <a:p>
                      <a:pPr algn="r" fontAlgn="ctr"/>
                      <a:r>
                        <a:rPr lang="en-CA">
                          <a:effectLst/>
                          <a:latin typeface="inheri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1766657649"/>
                  </a:ext>
                </a:extLst>
              </a:tr>
              <a:tr h="0">
                <a:tc>
                  <a:txBody>
                    <a:bodyPr/>
                    <a:lstStyle/>
                    <a:p>
                      <a:pPr algn="r" fontAlgn="ctr"/>
                      <a:r>
                        <a:rPr lang="en-CA">
                          <a:effectLst/>
                          <a:latin typeface="inherit"/>
                        </a:rPr>
                        <a:t>Precluded (drone ship)</a:t>
                      </a:r>
                    </a:p>
                  </a:txBody>
                  <a:tcPr anchor="ctr">
                    <a:lnL>
                      <a:noFill/>
                    </a:lnL>
                    <a:lnR>
                      <a:noFill/>
                    </a:lnR>
                    <a:lnT>
                      <a:noFill/>
                    </a:lnT>
                    <a:lnB>
                      <a:noFill/>
                    </a:lnB>
                    <a:solidFill>
                      <a:srgbClr val="FFFFFF"/>
                    </a:solidFill>
                  </a:tcPr>
                </a:tc>
                <a:tc>
                  <a:txBody>
                    <a:bodyPr/>
                    <a:lstStyle/>
                    <a:p>
                      <a:pPr algn="r" fontAlgn="ctr"/>
                      <a:r>
                        <a:rPr lang="en-CA" dirty="0">
                          <a:effectLst/>
                          <a:latin typeface="inherit"/>
                        </a:rPr>
                        <a:t>1</a:t>
                      </a:r>
                    </a:p>
                  </a:txBody>
                  <a:tcPr anchor="ctr">
                    <a:lnL>
                      <a:noFill/>
                    </a:lnL>
                    <a:lnR>
                      <a:noFill/>
                    </a:lnR>
                    <a:lnT>
                      <a:noFill/>
                    </a:lnT>
                    <a:lnB>
                      <a:noFill/>
                    </a:lnB>
                    <a:solidFill>
                      <a:srgbClr val="FFFFFF"/>
                    </a:solidFill>
                  </a:tcPr>
                </a:tc>
                <a:extLst>
                  <a:ext uri="{0D108BD9-81ED-4DB2-BD59-A6C34878D82A}">
                    <a16:rowId xmlns:a16="http://schemas.microsoft.com/office/drawing/2014/main" val="4092373626"/>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D504B3E-2155-480C-A1E5-DBFD02C55B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21">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1051560" y="586822"/>
            <a:ext cx="3538728"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All Launch Sites Locations</a:t>
            </a:r>
          </a:p>
        </p:txBody>
      </p:sp>
      <p:sp>
        <p:nvSpPr>
          <p:cNvPr id="23" name="Rectangle 22">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4" name="Rectangle 23">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49240" y="586822"/>
            <a:ext cx="6007608" cy="1645920"/>
          </a:xfrm>
          <a:prstGeom prst="rect">
            <a:avLst/>
          </a:prstGeom>
        </p:spPr>
        <p:txBody>
          <a:bodyPr vert="horz" lIns="91440" tIns="45720" rIns="91440" bIns="45720" rtlCol="0" anchor="ctr">
            <a:normAutofit/>
          </a:bodyPr>
          <a:lstStyle/>
          <a:p>
            <a:pPr marL="0" indent="0">
              <a:spcBef>
                <a:spcPts val="1400"/>
              </a:spcBef>
              <a:buNone/>
            </a:pPr>
            <a:r>
              <a:rPr lang="en-US" sz="1800" dirty="0"/>
              <a:t>All Launch Sites appear to be close to the shoreline.</a:t>
            </a:r>
          </a:p>
          <a:p>
            <a:pPr marL="0" indent="0">
              <a:spcBef>
                <a:spcPts val="1400"/>
              </a:spcBef>
              <a:buNone/>
            </a:pPr>
            <a:r>
              <a:rPr lang="en-US" sz="1800" dirty="0"/>
              <a:t>Three of the Launch sites are located on the East Coast and the last on is on the West Coast</a:t>
            </a:r>
          </a:p>
          <a:p>
            <a:endParaRPr lang="en-US" sz="1800" dirty="0"/>
          </a:p>
        </p:txBody>
      </p:sp>
      <p:pic>
        <p:nvPicPr>
          <p:cNvPr id="6" name="Picture 5">
            <a:extLst>
              <a:ext uri="{FF2B5EF4-FFF2-40B4-BE49-F238E27FC236}">
                <a16:creationId xmlns:a16="http://schemas.microsoft.com/office/drawing/2014/main" id="{FAD4DF85-B3DD-E09E-9CCD-C95FF7FF92CF}"/>
              </a:ext>
            </a:extLst>
          </p:cNvPr>
          <p:cNvPicPr>
            <a:picLocks noChangeAspect="1"/>
          </p:cNvPicPr>
          <p:nvPr/>
        </p:nvPicPr>
        <p:blipFill rotWithShape="1">
          <a:blip r:embed="rId2"/>
          <a:srcRect l="25100" r="386" b="-1"/>
          <a:stretch/>
        </p:blipFill>
        <p:spPr>
          <a:xfrm>
            <a:off x="557791" y="2734056"/>
            <a:ext cx="4326599" cy="3483864"/>
          </a:xfrm>
          <a:prstGeom prst="rect">
            <a:avLst/>
          </a:prstGeom>
        </p:spPr>
      </p:pic>
      <p:pic>
        <p:nvPicPr>
          <p:cNvPr id="8" name="Picture 7">
            <a:extLst>
              <a:ext uri="{FF2B5EF4-FFF2-40B4-BE49-F238E27FC236}">
                <a16:creationId xmlns:a16="http://schemas.microsoft.com/office/drawing/2014/main" id="{C47391EE-3D9F-E33B-BE4B-7BBF65D41355}"/>
              </a:ext>
            </a:extLst>
          </p:cNvPr>
          <p:cNvPicPr>
            <a:picLocks noChangeAspect="1"/>
          </p:cNvPicPr>
          <p:nvPr/>
        </p:nvPicPr>
        <p:blipFill rotWithShape="1">
          <a:blip r:embed="rId3"/>
          <a:srcRect r="-3" b="12643"/>
          <a:stretch/>
        </p:blipFill>
        <p:spPr>
          <a:xfrm>
            <a:off x="5074877" y="2729397"/>
            <a:ext cx="6646980" cy="348386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624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36</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E04F7DF-2535-4AB8-A03F-F91F0F381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841248" y="510047"/>
            <a:ext cx="3300984"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kern="1200">
                <a:solidFill>
                  <a:schemeClr val="tx1"/>
                </a:solidFill>
                <a:latin typeface="+mj-lt"/>
                <a:ea typeface="+mj-ea"/>
                <a:cs typeface="+mj-cs"/>
              </a:rPr>
              <a:t>Mark Success/Failed Launches for each site on the map</a:t>
            </a:r>
          </a:p>
        </p:txBody>
      </p:sp>
      <p:sp>
        <p:nvSpPr>
          <p:cNvPr id="21" name="Rectangle 20">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981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581144" y="510047"/>
            <a:ext cx="6858000" cy="1645920"/>
          </a:xfrm>
          <a:prstGeom prst="rect">
            <a:avLst/>
          </a:prstGeom>
        </p:spPr>
        <p:txBody>
          <a:bodyPr vert="horz" lIns="91440" tIns="45720" rIns="91440" bIns="45720" rtlCol="0" anchor="ctr">
            <a:normAutofit/>
          </a:bodyPr>
          <a:lstStyle/>
          <a:p>
            <a:pPr>
              <a:spcBef>
                <a:spcPts val="1400"/>
              </a:spcBef>
            </a:pPr>
            <a:r>
              <a:rPr lang="en-US" sz="1100" dirty="0"/>
              <a:t>KSC-LC-39A has the most successful launches</a:t>
            </a:r>
          </a:p>
          <a:p>
            <a:pPr>
              <a:spcBef>
                <a:spcPts val="1400"/>
              </a:spcBef>
            </a:pPr>
            <a:r>
              <a:rPr lang="en-US" sz="1100" dirty="0"/>
              <a:t>CCAFS LC-40 has the most Launches</a:t>
            </a:r>
          </a:p>
        </p:txBody>
      </p:sp>
      <p:pic>
        <p:nvPicPr>
          <p:cNvPr id="12" name="Picture 11">
            <a:extLst>
              <a:ext uri="{FF2B5EF4-FFF2-40B4-BE49-F238E27FC236}">
                <a16:creationId xmlns:a16="http://schemas.microsoft.com/office/drawing/2014/main" id="{96B02948-5E7D-76A2-C0E7-BF02F43785A8}"/>
              </a:ext>
            </a:extLst>
          </p:cNvPr>
          <p:cNvPicPr>
            <a:picLocks noChangeAspect="1"/>
          </p:cNvPicPr>
          <p:nvPr/>
        </p:nvPicPr>
        <p:blipFill rotWithShape="1">
          <a:blip r:embed="rId2"/>
          <a:srcRect l="2175" r="51285" b="-2"/>
          <a:stretch/>
        </p:blipFill>
        <p:spPr>
          <a:xfrm>
            <a:off x="246888" y="2606462"/>
            <a:ext cx="2834640" cy="3639312"/>
          </a:xfrm>
          <a:prstGeom prst="rect">
            <a:avLst/>
          </a:prstGeom>
        </p:spPr>
      </p:pic>
      <p:pic>
        <p:nvPicPr>
          <p:cNvPr id="7" name="Picture 6">
            <a:extLst>
              <a:ext uri="{FF2B5EF4-FFF2-40B4-BE49-F238E27FC236}">
                <a16:creationId xmlns:a16="http://schemas.microsoft.com/office/drawing/2014/main" id="{4A68FB46-23D4-B707-723A-25B86B30B618}"/>
              </a:ext>
            </a:extLst>
          </p:cNvPr>
          <p:cNvPicPr>
            <a:picLocks noChangeAspect="1"/>
          </p:cNvPicPr>
          <p:nvPr/>
        </p:nvPicPr>
        <p:blipFill rotWithShape="1">
          <a:blip r:embed="rId3"/>
          <a:srcRect l="35492" r="17580" b="1"/>
          <a:stretch/>
        </p:blipFill>
        <p:spPr>
          <a:xfrm>
            <a:off x="3081528" y="2599364"/>
            <a:ext cx="3014472" cy="3639312"/>
          </a:xfrm>
          <a:prstGeom prst="rect">
            <a:avLst/>
          </a:prstGeom>
        </p:spPr>
      </p:pic>
      <p:pic>
        <p:nvPicPr>
          <p:cNvPr id="10" name="Picture 9">
            <a:extLst>
              <a:ext uri="{FF2B5EF4-FFF2-40B4-BE49-F238E27FC236}">
                <a16:creationId xmlns:a16="http://schemas.microsoft.com/office/drawing/2014/main" id="{B35B28E4-9379-416C-3098-55D8516B635D}"/>
              </a:ext>
            </a:extLst>
          </p:cNvPr>
          <p:cNvPicPr>
            <a:picLocks noChangeAspect="1"/>
          </p:cNvPicPr>
          <p:nvPr/>
        </p:nvPicPr>
        <p:blipFill rotWithShape="1">
          <a:blip r:embed="rId4"/>
          <a:srcRect l="29797" r="23858" b="-1"/>
          <a:stretch/>
        </p:blipFill>
        <p:spPr>
          <a:xfrm>
            <a:off x="9110472" y="2606462"/>
            <a:ext cx="2834640" cy="3639312"/>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828544"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37</a:t>
            </a:fld>
            <a:endParaRPr lang="en-US" sz="1200">
              <a:solidFill>
                <a:schemeClr val="tx1">
                  <a:lumMod val="50000"/>
                  <a:lumOff val="50000"/>
                </a:schemeClr>
              </a:solidFill>
              <a:latin typeface="+mn-lt"/>
            </a:endParaRPr>
          </a:p>
        </p:txBody>
      </p:sp>
      <p:pic>
        <p:nvPicPr>
          <p:cNvPr id="14" name="Picture 13">
            <a:extLst>
              <a:ext uri="{FF2B5EF4-FFF2-40B4-BE49-F238E27FC236}">
                <a16:creationId xmlns:a16="http://schemas.microsoft.com/office/drawing/2014/main" id="{B1A99564-CB21-BB2E-7A92-5D8EC29E6D68}"/>
              </a:ext>
            </a:extLst>
          </p:cNvPr>
          <p:cNvPicPr>
            <a:picLocks noChangeAspect="1"/>
          </p:cNvPicPr>
          <p:nvPr/>
        </p:nvPicPr>
        <p:blipFill>
          <a:blip r:embed="rId5"/>
          <a:stretch>
            <a:fillRect/>
          </a:stretch>
        </p:blipFill>
        <p:spPr>
          <a:xfrm>
            <a:off x="6096000" y="2606462"/>
            <a:ext cx="3014472" cy="363221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640080" y="325369"/>
            <a:ext cx="4368602" cy="1956841"/>
          </a:xfrm>
          <a:prstGeom prst="rect">
            <a:avLst/>
          </a:prstGeom>
        </p:spPr>
        <p:txBody>
          <a:bodyPr vert="horz" lIns="91440" tIns="45720" rIns="91440" bIns="45720" rtlCol="0" anchor="b">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dirty="0">
                <a:solidFill>
                  <a:schemeClr val="tx1"/>
                </a:solidFill>
                <a:latin typeface="+mj-lt"/>
                <a:ea typeface="+mj-ea"/>
                <a:cs typeface="+mj-cs"/>
              </a:rPr>
              <a:t>Distance from Launch Site to Proximities</a:t>
            </a: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40080" y="2872899"/>
            <a:ext cx="4243589" cy="3320668"/>
          </a:xfrm>
          <a:prstGeom prst="rect">
            <a:avLst/>
          </a:prstGeom>
        </p:spPr>
        <p:txBody>
          <a:bodyPr vert="horz" lIns="91440" tIns="45720" rIns="91440" bIns="45720" rtlCol="0">
            <a:normAutofit/>
          </a:bodyPr>
          <a:lstStyle/>
          <a:p>
            <a:pPr>
              <a:spcBef>
                <a:spcPts val="1400"/>
              </a:spcBef>
            </a:pPr>
            <a:r>
              <a:rPr lang="en-US" sz="1500" dirty="0"/>
              <a:t>We can see that the nearest railroad is 1.2km away from CCAFS LC-40 Launch Site</a:t>
            </a:r>
          </a:p>
          <a:p>
            <a:pPr>
              <a:spcBef>
                <a:spcPts val="1400"/>
              </a:spcBef>
            </a:pPr>
            <a:r>
              <a:rPr lang="en-US" sz="1500" dirty="0"/>
              <a:t>The shoreline is 0.93km away</a:t>
            </a:r>
          </a:p>
          <a:p>
            <a:pPr>
              <a:spcBef>
                <a:spcPts val="1400"/>
              </a:spcBef>
            </a:pPr>
            <a:r>
              <a:rPr lang="en-US" sz="1500" dirty="0"/>
              <a:t>The closest highway is 0.65km away</a:t>
            </a:r>
          </a:p>
          <a:p>
            <a:pPr>
              <a:spcBef>
                <a:spcPts val="1400"/>
              </a:spcBef>
            </a:pPr>
            <a:r>
              <a:rPr lang="en-US" sz="1500" dirty="0"/>
              <a:t>And the closest city is 19.58 km away.</a:t>
            </a:r>
          </a:p>
          <a:p>
            <a:pPr>
              <a:spcBef>
                <a:spcPts val="1400"/>
              </a:spcBef>
            </a:pPr>
            <a:endParaRPr lang="en-US" sz="1500" dirty="0"/>
          </a:p>
        </p:txBody>
      </p:sp>
      <p:pic>
        <p:nvPicPr>
          <p:cNvPr id="4" name="Picture 3">
            <a:extLst>
              <a:ext uri="{FF2B5EF4-FFF2-40B4-BE49-F238E27FC236}">
                <a16:creationId xmlns:a16="http://schemas.microsoft.com/office/drawing/2014/main" id="{3877BC5A-7500-F673-4D8A-68EBA3804297}"/>
              </a:ext>
            </a:extLst>
          </p:cNvPr>
          <p:cNvPicPr>
            <a:picLocks noChangeAspect="1"/>
          </p:cNvPicPr>
          <p:nvPr/>
        </p:nvPicPr>
        <p:blipFill rotWithShape="1">
          <a:blip r:embed="rId2"/>
          <a:srcRect l="25966" r="1360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spcAft>
                <a:spcPts val="600"/>
              </a:spcAft>
              <a:defRPr/>
            </a:pPr>
            <a:fld id="{5075537C-CA84-1446-933C-8E9D027F9201}" type="slidenum">
              <a:rPr lang="en-US" sz="1200">
                <a:solidFill>
                  <a:srgbClr val="FFFFFF"/>
                </a:solidFill>
                <a:latin typeface="Calibri" panose="020F0502020204030204"/>
              </a:rPr>
              <a:pPr>
                <a:spcAft>
                  <a:spcPts val="600"/>
                </a:spcAft>
                <a:defRPr/>
              </a:pPr>
              <a:t>38</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73200"/>
            <a:ext cx="9841383" cy="4846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The goal of the research is to provide a model that would be useful in determining the success rate of future launches for potential competitive company. The training data used is from previous launches by provided by SpaceX.</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If a new company would try enter the market to compete with SpaceX, what is the cusses rate of a potential launch. The goal is to build a model that would help to determine if the potential new competitor would be successful enough to compete with SpaceX.</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630936" y="502920"/>
            <a:ext cx="3419856" cy="14630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000" kern="1200" dirty="0">
                <a:solidFill>
                  <a:schemeClr val="tx1"/>
                </a:solidFill>
                <a:latin typeface="+mj-lt"/>
                <a:ea typeface="+mj-ea"/>
                <a:cs typeface="+mj-cs"/>
              </a:rPr>
              <a:t>Total Success Launches by Site</a:t>
            </a:r>
          </a:p>
        </p:txBody>
      </p:sp>
      <p:sp>
        <p:nvSpPr>
          <p:cNvPr id="18"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marL="0" indent="0">
              <a:spcBef>
                <a:spcPts val="1400"/>
              </a:spcBef>
              <a:buNone/>
            </a:pPr>
            <a:r>
              <a:rPr lang="en-US" sz="2200" dirty="0"/>
              <a:t>From this Pie Chart we can see that the most total successful launches were made from KSC LC-39A site.</a:t>
            </a:r>
          </a:p>
          <a:p>
            <a:pPr>
              <a:spcBef>
                <a:spcPts val="1400"/>
              </a:spcBef>
            </a:pPr>
            <a:endParaRPr lang="en-US" sz="900" dirty="0"/>
          </a:p>
        </p:txBody>
      </p:sp>
      <p:pic>
        <p:nvPicPr>
          <p:cNvPr id="4" name="Picture 3">
            <a:extLst>
              <a:ext uri="{FF2B5EF4-FFF2-40B4-BE49-F238E27FC236}">
                <a16:creationId xmlns:a16="http://schemas.microsoft.com/office/drawing/2014/main" id="{A54A367E-C71A-4845-7668-FFAE279BD983}"/>
              </a:ext>
            </a:extLst>
          </p:cNvPr>
          <p:cNvPicPr>
            <a:picLocks noChangeAspect="1"/>
          </p:cNvPicPr>
          <p:nvPr/>
        </p:nvPicPr>
        <p:blipFill>
          <a:blip r:embed="rId2"/>
          <a:stretch>
            <a:fillRect/>
          </a:stretch>
        </p:blipFill>
        <p:spPr>
          <a:xfrm>
            <a:off x="1512618" y="2290936"/>
            <a:ext cx="9154571" cy="3959352"/>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630936" y="502920"/>
            <a:ext cx="3419856" cy="1463040"/>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dirty="0">
                <a:solidFill>
                  <a:schemeClr val="tx1"/>
                </a:solidFill>
                <a:latin typeface="+mj-lt"/>
                <a:ea typeface="+mj-ea"/>
                <a:cs typeface="+mj-cs"/>
              </a:rPr>
              <a:t>Total Success Launches for site KSC LC-39A</a:t>
            </a:r>
            <a:endParaRPr lang="en-US" sz="4400" kern="1200" dirty="0">
              <a:solidFill>
                <a:schemeClr val="tx1"/>
              </a:solidFill>
              <a:latin typeface="+mj-lt"/>
              <a:ea typeface="+mj-ea"/>
              <a:cs typeface="+mj-cs"/>
            </a:endParaRPr>
          </a:p>
        </p:txBody>
      </p:sp>
      <p:sp>
        <p:nvSpPr>
          <p:cNvPr id="15"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654295" y="502920"/>
            <a:ext cx="6894576" cy="1463040"/>
          </a:xfrm>
          <a:prstGeom prst="rect">
            <a:avLst/>
          </a:prstGeom>
        </p:spPr>
        <p:txBody>
          <a:bodyPr vert="horz" lIns="91440" tIns="45720" rIns="91440" bIns="45720" rtlCol="0" anchor="ctr">
            <a:normAutofit/>
          </a:bodyPr>
          <a:lstStyle/>
          <a:p>
            <a:pPr marL="0" indent="0">
              <a:spcBef>
                <a:spcPts val="1400"/>
              </a:spcBef>
              <a:buNone/>
            </a:pPr>
            <a:r>
              <a:rPr lang="en-US" sz="2200" dirty="0"/>
              <a:t>The Highest success rate among the Launch sites is at KSC LC-39A at 76.9%</a:t>
            </a:r>
          </a:p>
        </p:txBody>
      </p:sp>
      <p:pic>
        <p:nvPicPr>
          <p:cNvPr id="4" name="Picture 3">
            <a:extLst>
              <a:ext uri="{FF2B5EF4-FFF2-40B4-BE49-F238E27FC236}">
                <a16:creationId xmlns:a16="http://schemas.microsoft.com/office/drawing/2014/main" id="{07CFB65D-F6EA-FB5C-B268-5974A4ACD9A8}"/>
              </a:ext>
            </a:extLst>
          </p:cNvPr>
          <p:cNvPicPr>
            <a:picLocks noChangeAspect="1"/>
          </p:cNvPicPr>
          <p:nvPr/>
        </p:nvPicPr>
        <p:blipFill>
          <a:blip r:embed="rId2"/>
          <a:stretch>
            <a:fillRect/>
          </a:stretch>
        </p:blipFill>
        <p:spPr>
          <a:xfrm>
            <a:off x="1046144" y="2290936"/>
            <a:ext cx="10087519" cy="3959352"/>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1051560" y="586822"/>
            <a:ext cx="3657600"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a:solidFill>
                  <a:schemeClr val="tx1"/>
                </a:solidFill>
                <a:latin typeface="+mj-lt"/>
                <a:ea typeface="+mj-ea"/>
                <a:cs typeface="+mj-cs"/>
              </a:rPr>
              <a:t>&lt;Dashboard Screenshot 3&gt;</a:t>
            </a:r>
          </a:p>
        </p:txBody>
      </p:sp>
      <p:sp>
        <p:nvSpPr>
          <p:cNvPr id="21" name="Rectangle 20">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3" name="Rectangle 22">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250106" y="476251"/>
            <a:ext cx="6106742" cy="1838324"/>
          </a:xfrm>
          <a:prstGeom prst="rect">
            <a:avLst/>
          </a:prstGeom>
        </p:spPr>
        <p:txBody>
          <a:bodyPr vert="horz" lIns="91440" tIns="45720" rIns="91440" bIns="45720" rtlCol="0" anchor="ctr">
            <a:normAutofit fontScale="70000" lnSpcReduction="20000"/>
          </a:bodyPr>
          <a:lstStyle/>
          <a:p>
            <a:pPr>
              <a:spcBef>
                <a:spcPts val="1400"/>
              </a:spcBef>
            </a:pPr>
            <a:r>
              <a:rPr lang="en-US" sz="2200" dirty="0"/>
              <a:t>For the low payload mass (Below 5000kg) FT Booster (green) version was the most  successful</a:t>
            </a:r>
          </a:p>
          <a:p>
            <a:pPr>
              <a:spcBef>
                <a:spcPts val="1400"/>
              </a:spcBef>
            </a:pPr>
            <a:r>
              <a:rPr lang="en-US" sz="2200" dirty="0"/>
              <a:t>For the heavy payload mass (Above 5000kg) the overall success rate is smaller for all boosters. </a:t>
            </a:r>
          </a:p>
          <a:p>
            <a:pPr>
              <a:spcBef>
                <a:spcPts val="1400"/>
              </a:spcBef>
            </a:pPr>
            <a:r>
              <a:rPr lang="en-US" sz="2200" dirty="0"/>
              <a:t>Only two category of boosters - FT and B4 – launch with the heavy payload mass. FT appears to have a higher success rate, but no launches with payload mass above 7000kg were made with that booster.</a:t>
            </a:r>
          </a:p>
        </p:txBody>
      </p:sp>
      <p:pic>
        <p:nvPicPr>
          <p:cNvPr id="4" name="Picture 3">
            <a:extLst>
              <a:ext uri="{FF2B5EF4-FFF2-40B4-BE49-F238E27FC236}">
                <a16:creationId xmlns:a16="http://schemas.microsoft.com/office/drawing/2014/main" id="{CA92CC37-1025-9F65-64FF-184FEC0D3DD2}"/>
              </a:ext>
            </a:extLst>
          </p:cNvPr>
          <p:cNvPicPr>
            <a:picLocks noChangeAspect="1"/>
          </p:cNvPicPr>
          <p:nvPr/>
        </p:nvPicPr>
        <p:blipFill>
          <a:blip r:embed="rId2"/>
          <a:stretch>
            <a:fillRect/>
          </a:stretch>
        </p:blipFill>
        <p:spPr>
          <a:xfrm>
            <a:off x="557783" y="3203730"/>
            <a:ext cx="5481509" cy="2535197"/>
          </a:xfrm>
          <a:prstGeom prst="rect">
            <a:avLst/>
          </a:prstGeom>
        </p:spPr>
      </p:pic>
      <p:pic>
        <p:nvPicPr>
          <p:cNvPr id="7" name="Picture 6">
            <a:extLst>
              <a:ext uri="{FF2B5EF4-FFF2-40B4-BE49-F238E27FC236}">
                <a16:creationId xmlns:a16="http://schemas.microsoft.com/office/drawing/2014/main" id="{2C8E4FAE-0C21-DC70-ACB5-E3C5ED034E4C}"/>
              </a:ext>
            </a:extLst>
          </p:cNvPr>
          <p:cNvPicPr>
            <a:picLocks noChangeAspect="1"/>
          </p:cNvPicPr>
          <p:nvPr/>
        </p:nvPicPr>
        <p:blipFill>
          <a:blip r:embed="rId3"/>
          <a:stretch>
            <a:fillRect/>
          </a:stretch>
        </p:blipFill>
        <p:spPr>
          <a:xfrm>
            <a:off x="6198781" y="3228636"/>
            <a:ext cx="5523082" cy="248538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6248"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42</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59" name="Rectangle 23558">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561" name="Rectangle 23560">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chemeClr val="tx1"/>
                </a:solidFill>
                <a:latin typeface="+mj-lt"/>
                <a:ea typeface="+mj-ea"/>
                <a:cs typeface="+mj-cs"/>
              </a:rPr>
              <a:t>Classification Accuracy</a:t>
            </a:r>
          </a:p>
        </p:txBody>
      </p:sp>
      <p:sp>
        <p:nvSpPr>
          <p:cNvPr id="23563" name="Rectangle 23562">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3565" name="Rectangle 23564">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1800" dirty="0"/>
              <a:t>All models exhibit the same accuracy of 83%</a:t>
            </a:r>
          </a:p>
        </p:txBody>
      </p:sp>
      <p:pic>
        <p:nvPicPr>
          <p:cNvPr id="23554" name="Picture 2">
            <a:extLst>
              <a:ext uri="{FF2B5EF4-FFF2-40B4-BE49-F238E27FC236}">
                <a16:creationId xmlns:a16="http://schemas.microsoft.com/office/drawing/2014/main" id="{26474796-D7A2-C57F-9033-F5FF06E45B1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449954" y="2734056"/>
            <a:ext cx="5380483" cy="348386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44</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583" name="Rectangle 24582">
            <a:extLst>
              <a:ext uri="{FF2B5EF4-FFF2-40B4-BE49-F238E27FC236}">
                <a16:creationId xmlns:a16="http://schemas.microsoft.com/office/drawing/2014/main" id="{017517EF-BD4D-4055-BDB4-A322C5356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585" name="Rectangle 24584">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53" y="304802"/>
            <a:ext cx="11097349" cy="1573149"/>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901690" y="405575"/>
            <a:ext cx="6430414"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kern="1200">
                <a:solidFill>
                  <a:schemeClr val="tx1"/>
                </a:solidFill>
                <a:latin typeface="+mj-lt"/>
                <a:ea typeface="+mj-ea"/>
                <a:cs typeface="+mj-cs"/>
              </a:rPr>
              <a:t>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924796" y="498698"/>
            <a:ext cx="2893382" cy="1185353"/>
          </a:xfrm>
          <a:prstGeom prst="rect">
            <a:avLst/>
          </a:prstGeom>
        </p:spPr>
        <p:txBody>
          <a:bodyPr vert="horz" lIns="91440" tIns="45720" rIns="91440" bIns="45720" rtlCol="0" anchor="ctr">
            <a:normAutofit fontScale="70000" lnSpcReduction="20000"/>
          </a:bodyPr>
          <a:lstStyle/>
          <a:p>
            <a:pPr marL="0" indent="0">
              <a:buNone/>
            </a:pPr>
            <a:r>
              <a:rPr lang="en-US" sz="1800" kern="1200" dirty="0">
                <a:solidFill>
                  <a:schemeClr val="tx1"/>
                </a:solidFill>
                <a:latin typeface="+mn-lt"/>
                <a:ea typeface="+mn-ea"/>
                <a:cs typeface="+mn-cs"/>
              </a:rPr>
              <a:t>Logistic regression model has the highest accuracy – 83%.</a:t>
            </a:r>
          </a:p>
          <a:p>
            <a:pPr marL="0" indent="0">
              <a:buNone/>
            </a:pPr>
            <a:r>
              <a:rPr lang="en-US" sz="1800" dirty="0"/>
              <a:t>3/18 are True negative, 12/18 are True Positive and only 3/18 predictions did not match the validation data (model predicted 3 </a:t>
            </a:r>
            <a:r>
              <a:rPr lang="en-US" sz="1800" dirty="0" err="1"/>
              <a:t>landigns</a:t>
            </a:r>
            <a:r>
              <a:rPr lang="en-US" sz="1800" dirty="0"/>
              <a:t> that did not occur)</a:t>
            </a:r>
            <a:endParaRPr lang="en-US" sz="1800" kern="1200" dirty="0">
              <a:solidFill>
                <a:schemeClr val="tx1"/>
              </a:solidFill>
              <a:latin typeface="+mn-lt"/>
              <a:ea typeface="+mn-ea"/>
              <a:cs typeface="+mn-cs"/>
            </a:endParaRPr>
          </a:p>
        </p:txBody>
      </p:sp>
      <p:sp>
        <p:nvSpPr>
          <p:cNvPr id="24587" name="Rectangle 24586">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784" y="76442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589" name="Rectangle 24588">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126032" y="1067264"/>
            <a:ext cx="1021458"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24578" name="Picture 2">
            <a:extLst>
              <a:ext uri="{FF2B5EF4-FFF2-40B4-BE49-F238E27FC236}">
                <a16:creationId xmlns:a16="http://schemas.microsoft.com/office/drawing/2014/main" id="{CE00F4FD-0E27-2F7A-18F1-132FC5AEB15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645114" y="2091095"/>
            <a:ext cx="4905236" cy="420624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45</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06943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most successful Booster Category is </a:t>
            </a:r>
            <a:r>
              <a:rPr lang="en-US" sz="2200" dirty="0"/>
              <a:t>FT Booster.</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most successful Launch site is </a:t>
            </a:r>
            <a:r>
              <a:rPr lang="en-US" sz="2200" dirty="0"/>
              <a:t>KSC LC-39A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Payload seems to be related to the success rate of the launch. Heavier payload mass decrees chances of success.</a:t>
            </a:r>
          </a:p>
          <a:p>
            <a:pPr>
              <a:lnSpc>
                <a:spcPct val="100000"/>
              </a:lnSpc>
              <a:spcBef>
                <a:spcPts val="1400"/>
              </a:spcBef>
            </a:pPr>
            <a:r>
              <a:rPr lang="en-US" sz="2200" dirty="0">
                <a:solidFill>
                  <a:schemeClr val="accent3">
                    <a:lumMod val="25000"/>
                  </a:schemeClr>
                </a:solidFill>
                <a:latin typeface="Abadi" panose="020B0604020104020204" pitchFamily="34" charset="0"/>
              </a:rPr>
              <a:t>SpaceX Success rate has been steadily increasing since 2010</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Datasets created during the project:</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https://github.com/dmitryemelianenko/Winning-Space-Race-with-Data-Science/blob/main/dataset_part_1.csv</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https://github.com/dmitryemelianenko/Winning-Space-Race-with-Data-Science/blob/main/dataset_part_2.csv</a:t>
            </a:r>
            <a:r>
              <a:rPr lang="en-US" sz="1800" dirty="0">
                <a:solidFill>
                  <a:schemeClr val="accent3">
                    <a:lumMod val="25000"/>
                  </a:schemeClr>
                </a:solidFill>
                <a:latin typeface="Abadi" panose="020B0604020104020204" pitchFamily="34" charset="0"/>
              </a:rPr>
              <a:t> </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https://github.com/dmitryemelianenko/Winning-Space-Race-with-Data-Science/blob/main/dataset_part_3.csv</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a:t>
            </a:r>
            <a:r>
              <a:rPr lang="en-US" sz="2200" dirty="0" err="1">
                <a:solidFill>
                  <a:schemeClr val="accent3">
                    <a:lumMod val="25000"/>
                  </a:schemeClr>
                </a:solidFill>
                <a:latin typeface="Abadi" panose="020B0604020104020204" pitchFamily="34" charset="0"/>
              </a:rPr>
              <a:t>py</a:t>
            </a:r>
            <a:r>
              <a:rPr lang="en-US" sz="2200" dirty="0">
                <a:solidFill>
                  <a:schemeClr val="accent3">
                    <a:lumMod val="25000"/>
                  </a:schemeClr>
                </a:solidFill>
                <a:latin typeface="Abadi" panose="020B0604020104020204" pitchFamily="34" charset="0"/>
              </a:rPr>
              <a:t> file - </a:t>
            </a:r>
            <a:r>
              <a:rPr lang="en-US" sz="2200" dirty="0">
                <a:solidFill>
                  <a:schemeClr val="accent3">
                    <a:lumMod val="25000"/>
                  </a:schemeClr>
                </a:solidFill>
                <a:latin typeface="Abadi" panose="020B0604020104020204" pitchFamily="34" charset="0"/>
                <a:hlinkClick r:id="rId7"/>
              </a:rPr>
              <a:t>https://github.com/dmitryemelianenko/Winning-Space-Race-with-Data-Science/blob/main/spacex_dash_app.py</a:t>
            </a:r>
            <a:r>
              <a:rPr lang="en-US" sz="2200" dirty="0">
                <a:solidFill>
                  <a:schemeClr val="accent3">
                    <a:lumMod val="25000"/>
                  </a:schemeClr>
                </a:solidFill>
                <a:latin typeface="Abadi" panose="020B0604020104020204" pitchFamily="34" charset="0"/>
              </a:rPr>
              <a:t>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169751"/>
          </a:xfrm>
          <a:prstGeom prst="rect">
            <a:avLst/>
          </a:prstGeom>
        </p:spPr>
        <p:txBody>
          <a:bodyPr lIns="91440" tIns="45720" rIns="91440" bIns="45720" anchor="t">
            <a:normAutofit fontScale="4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endParaRPr lang="en-US" sz="8400" dirty="0">
              <a:solidFill>
                <a:schemeClr val="accent3">
                  <a:lumMod val="25000"/>
                </a:schemeClr>
              </a:solidFill>
              <a:latin typeface="Abadi"/>
            </a:endParaRPr>
          </a:p>
          <a:p>
            <a:pPr lvl="1">
              <a:lnSpc>
                <a:spcPct val="120000"/>
              </a:lnSpc>
              <a:spcBef>
                <a:spcPts val="1400"/>
              </a:spcBef>
            </a:pPr>
            <a:r>
              <a:rPr lang="en-US" sz="7600" u="sng" dirty="0">
                <a:solidFill>
                  <a:schemeClr val="bg2">
                    <a:lumMod val="50000"/>
                  </a:schemeClr>
                </a:solidFill>
                <a:latin typeface="Abadi"/>
              </a:rPr>
              <a:t>Data was collected from publicly available sources such as SpaceX API’s and Wikipedia page with SpaceX Launch history.</a:t>
            </a:r>
          </a:p>
          <a:p>
            <a:pPr lvl="1">
              <a:lnSpc>
                <a:spcPct val="120000"/>
              </a:lnSpc>
              <a:spcBef>
                <a:spcPts val="1400"/>
              </a:spcBef>
            </a:pPr>
            <a:endParaRPr lang="en-US" sz="7600" dirty="0">
              <a:solidFill>
                <a:schemeClr val="bg2">
                  <a:lumMod val="50000"/>
                </a:schemeClr>
              </a:solidFill>
              <a:latin typeface="Abadi"/>
            </a:endParaRPr>
          </a:p>
          <a:p>
            <a:pPr lvl="1">
              <a:lnSpc>
                <a:spcPct val="120000"/>
              </a:lnSpc>
              <a:spcBef>
                <a:spcPts val="1400"/>
              </a:spcBef>
            </a:pP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84640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7200" dirty="0">
                <a:solidFill>
                  <a:schemeClr val="accent3">
                    <a:lumMod val="25000"/>
                  </a:schemeClr>
                </a:solidFill>
                <a:latin typeface="Abadi"/>
              </a:rPr>
              <a:t>Performed data wrangling:</a:t>
            </a:r>
          </a:p>
          <a:p>
            <a:pPr lvl="1">
              <a:lnSpc>
                <a:spcPct val="120000"/>
              </a:lnSpc>
              <a:spcBef>
                <a:spcPts val="1400"/>
              </a:spcBef>
            </a:pPr>
            <a:r>
              <a:rPr lang="en-US" sz="6000" dirty="0">
                <a:solidFill>
                  <a:schemeClr val="bg1">
                    <a:lumMod val="50000"/>
                  </a:schemeClr>
                </a:solidFill>
                <a:latin typeface="Abadi"/>
              </a:rPr>
              <a:t>Calculated the number of launches on each site, the number and occurrence of each orbit, the number and occurrence of mission outcome per orbit type.</a:t>
            </a:r>
          </a:p>
          <a:p>
            <a:pPr lvl="1">
              <a:lnSpc>
                <a:spcPct val="120000"/>
              </a:lnSpc>
              <a:spcBef>
                <a:spcPts val="1400"/>
              </a:spcBef>
            </a:pPr>
            <a:r>
              <a:rPr lang="en-US" sz="6000" dirty="0">
                <a:solidFill>
                  <a:schemeClr val="bg1">
                    <a:lumMod val="50000"/>
                  </a:schemeClr>
                </a:solidFill>
                <a:latin typeface="Abadi"/>
              </a:rPr>
              <a:t>Loaded SpaceX dataset into SQLite Table and used SQL queries to gather the aforementioned information.</a:t>
            </a:r>
          </a:p>
          <a:p>
            <a:pPr lvl="1">
              <a:lnSpc>
                <a:spcPct val="120000"/>
              </a:lnSpc>
              <a:spcBef>
                <a:spcPts val="1400"/>
              </a:spcBef>
            </a:pPr>
            <a:r>
              <a:rPr lang="en-US" sz="6000" dirty="0">
                <a:solidFill>
                  <a:schemeClr val="bg1">
                    <a:lumMod val="50000"/>
                  </a:schemeClr>
                </a:solidFill>
                <a:latin typeface="Abadi"/>
              </a:rPr>
              <a:t>Created an interactive map using Folium map and created marks for all the launching sites along with useful information such as distances to the objects of importance (such as railroads, highways, cities, shorelines, etc.). Additionally, created markers for successful and failed launches for each launch site.</a:t>
            </a:r>
          </a:p>
          <a:p>
            <a:pPr lvl="1">
              <a:lnSpc>
                <a:spcPct val="120000"/>
              </a:lnSpc>
              <a:spcBef>
                <a:spcPts val="1400"/>
              </a:spcBef>
            </a:pPr>
            <a:r>
              <a:rPr lang="en-US" sz="6000" dirty="0">
                <a:solidFill>
                  <a:schemeClr val="bg1">
                    <a:lumMod val="50000"/>
                  </a:schemeClr>
                </a:solidFill>
                <a:latin typeface="Abadi"/>
              </a:rPr>
              <a:t>Created a dashboard using </a:t>
            </a:r>
            <a:r>
              <a:rPr lang="en-US" sz="6000" dirty="0" err="1">
                <a:solidFill>
                  <a:schemeClr val="bg1">
                    <a:lumMod val="50000"/>
                  </a:schemeClr>
                </a:solidFill>
                <a:latin typeface="Abadi"/>
              </a:rPr>
              <a:t>Plotly</a:t>
            </a:r>
            <a:r>
              <a:rPr lang="en-US" sz="6000" dirty="0">
                <a:solidFill>
                  <a:schemeClr val="bg1">
                    <a:lumMod val="50000"/>
                  </a:schemeClr>
                </a:solidFill>
                <a:latin typeface="Abadi"/>
              </a:rPr>
              <a:t> Dash. The dashboard included drop-down to filter information by launch suite and payload range.</a:t>
            </a:r>
          </a:p>
          <a:p>
            <a:pPr lvl="1">
              <a:lnSpc>
                <a:spcPct val="120000"/>
              </a:lnSpc>
              <a:spcBef>
                <a:spcPts val="1400"/>
              </a:spcBef>
            </a:pPr>
            <a:r>
              <a:rPr lang="en-US" sz="6000" dirty="0">
                <a:solidFill>
                  <a:schemeClr val="bg1">
                    <a:lumMod val="50000"/>
                  </a:schemeClr>
                </a:solidFill>
                <a:latin typeface="Abadi"/>
              </a:rPr>
              <a:t>Performed predictive analysis using classification models such as logistic regression, support vector machine, decision tree classifier and k-nearest neighbors. Accuracy score calculated for each model and the best performing models were logistic regression and decision tree classifier models.</a:t>
            </a:r>
          </a:p>
          <a:p>
            <a:pPr lvl="1">
              <a:lnSpc>
                <a:spcPct val="120000"/>
              </a:lnSpc>
              <a:spcBef>
                <a:spcPts val="1400"/>
              </a:spcBef>
            </a:pPr>
            <a:r>
              <a:rPr lang="en-US" sz="6000" dirty="0">
                <a:solidFill>
                  <a:schemeClr val="bg1">
                    <a:lumMod val="50000"/>
                  </a:schemeClr>
                </a:solidFill>
                <a:latin typeface="Abadi"/>
              </a:rPr>
              <a:t>Data was split into testing and training set, for each models the best hyperparameters were used.</a:t>
            </a:r>
          </a:p>
          <a:p>
            <a:pPr lvl="1">
              <a:lnSpc>
                <a:spcPct val="120000"/>
              </a:lnSpc>
              <a:spcBef>
                <a:spcPts val="1400"/>
              </a:spcBef>
            </a:pPr>
            <a:endParaRPr lang="en-US" sz="7600" dirty="0">
              <a:solidFill>
                <a:schemeClr val="bg2">
                  <a:lumMod val="50000"/>
                </a:schemeClr>
              </a:solidFill>
              <a:latin typeface="Abadi"/>
            </a:endParaRPr>
          </a:p>
          <a:p>
            <a:pPr marL="0"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562074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collected by accessing SpaceX data via API’s and web scrapping from wiki page</a:t>
            </a:r>
          </a:p>
          <a:p>
            <a:pPr lvl="2">
              <a:lnSpc>
                <a:spcPct val="120000"/>
              </a:lnSpc>
              <a:spcBef>
                <a:spcPts val="1400"/>
              </a:spcBef>
            </a:pPr>
            <a:r>
              <a:rPr lang="en-US" sz="1500" dirty="0">
                <a:solidFill>
                  <a:schemeClr val="bg2">
                    <a:lumMod val="50000"/>
                  </a:schemeClr>
                </a:solidFill>
                <a:latin typeface="Abadi"/>
                <a:hlinkClick r:id="rId3"/>
              </a:rPr>
              <a:t>https://api.spacexdata.com/v4/rockets/</a:t>
            </a:r>
            <a:endParaRPr lang="en-US" sz="1500" dirty="0">
              <a:solidFill>
                <a:schemeClr val="bg2">
                  <a:lumMod val="50000"/>
                </a:schemeClr>
              </a:solidFill>
              <a:latin typeface="Abadi"/>
            </a:endParaRPr>
          </a:p>
          <a:p>
            <a:pPr lvl="2">
              <a:lnSpc>
                <a:spcPct val="120000"/>
              </a:lnSpc>
              <a:spcBef>
                <a:spcPts val="1400"/>
              </a:spcBef>
            </a:pPr>
            <a:r>
              <a:rPr lang="en-US" sz="1500" dirty="0">
                <a:solidFill>
                  <a:schemeClr val="bg2">
                    <a:lumMod val="50000"/>
                  </a:schemeClr>
                </a:solidFill>
                <a:latin typeface="Abadi"/>
                <a:hlinkClick r:id="rId4"/>
              </a:rPr>
              <a:t>https://api.spacexdata.com/v4/payloads/</a:t>
            </a:r>
            <a:endParaRPr lang="en-US" sz="1500" dirty="0">
              <a:solidFill>
                <a:schemeClr val="bg2">
                  <a:lumMod val="50000"/>
                </a:schemeClr>
              </a:solidFill>
              <a:latin typeface="Abadi"/>
            </a:endParaRPr>
          </a:p>
          <a:p>
            <a:pPr lvl="2">
              <a:lnSpc>
                <a:spcPct val="120000"/>
              </a:lnSpc>
              <a:spcBef>
                <a:spcPts val="1400"/>
              </a:spcBef>
            </a:pPr>
            <a:r>
              <a:rPr lang="en-US" sz="1500" dirty="0">
                <a:solidFill>
                  <a:schemeClr val="bg2">
                    <a:lumMod val="50000"/>
                  </a:schemeClr>
                </a:solidFill>
                <a:latin typeface="Abadi"/>
                <a:hlinkClick r:id="rId5"/>
              </a:rPr>
              <a:t>https://api.spacexdata.com/v4/cores/</a:t>
            </a:r>
            <a:endParaRPr lang="en-US" sz="1500" dirty="0">
              <a:solidFill>
                <a:schemeClr val="bg2">
                  <a:lumMod val="50000"/>
                </a:schemeClr>
              </a:solidFill>
              <a:latin typeface="Abadi"/>
            </a:endParaRPr>
          </a:p>
          <a:p>
            <a:pPr lvl="2">
              <a:lnSpc>
                <a:spcPct val="120000"/>
              </a:lnSpc>
              <a:spcBef>
                <a:spcPts val="1400"/>
              </a:spcBef>
            </a:pPr>
            <a:r>
              <a:rPr lang="en-US" sz="1500" dirty="0">
                <a:solidFill>
                  <a:schemeClr val="bg2">
                    <a:lumMod val="50000"/>
                  </a:schemeClr>
                </a:solidFill>
                <a:latin typeface="Abadi"/>
                <a:hlinkClick r:id="rId6"/>
              </a:rPr>
              <a:t>https://api.spacexdata.com/v4/launches/past</a:t>
            </a:r>
            <a:endParaRPr lang="en-US" sz="1500" dirty="0">
              <a:solidFill>
                <a:schemeClr val="bg2">
                  <a:lumMod val="50000"/>
                </a:schemeClr>
              </a:solidFill>
              <a:latin typeface="Abadi"/>
            </a:endParaRPr>
          </a:p>
          <a:p>
            <a:pPr lvl="2">
              <a:lnSpc>
                <a:spcPct val="120000"/>
              </a:lnSpc>
              <a:spcBef>
                <a:spcPts val="1400"/>
              </a:spcBef>
            </a:pPr>
            <a:r>
              <a:rPr lang="en-US" sz="1500" u="sng" dirty="0">
                <a:solidFill>
                  <a:schemeClr val="bg2">
                    <a:lumMod val="50000"/>
                  </a:schemeClr>
                </a:solidFill>
                <a:latin typeface="Abadi"/>
                <a:hlinkClick r:id="rId7"/>
              </a:rPr>
              <a:t>https://en.wikipedia.org/wiki/List_of_Falcon_9_and_Falcon_Heavy_launches</a:t>
            </a:r>
            <a:endParaRPr lang="en-US" sz="15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a:t>
            </a:r>
          </a:p>
          <a:p>
            <a:pPr lvl="1">
              <a:lnSpc>
                <a:spcPct val="100000"/>
              </a:lnSpc>
              <a:spcBef>
                <a:spcPts val="1400"/>
              </a:spcBef>
            </a:pPr>
            <a:r>
              <a:rPr lang="en-US" sz="1500" dirty="0">
                <a:solidFill>
                  <a:schemeClr val="accent3">
                    <a:lumMod val="25000"/>
                  </a:schemeClr>
                </a:solidFill>
                <a:latin typeface="Abadi" panose="020B0604020104020204" pitchFamily="34" charset="0"/>
              </a:rPr>
              <a:t>Access data using API’s, load data into pandas data frame, deal with categorial variables by encoding it using dummy variables and finally, deal with Null data by replacing it with averages from the same column.</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61001" y="1792288"/>
            <a:ext cx="5910261" cy="42068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sz="1400" dirty="0">
                <a:solidFill>
                  <a:srgbClr val="1C7DDB"/>
                </a:solidFill>
                <a:latin typeface="Abadi"/>
              </a:rPr>
              <a:t>Get booster names:</a:t>
            </a:r>
          </a:p>
          <a:p>
            <a:r>
              <a:rPr lang="en-US" sz="1400" dirty="0" err="1">
                <a:solidFill>
                  <a:srgbClr val="C00000"/>
                </a:solidFill>
                <a:latin typeface="Abadi"/>
              </a:rPr>
              <a:t>requests.get</a:t>
            </a:r>
            <a:r>
              <a:rPr lang="en-US" sz="1400" dirty="0">
                <a:solidFill>
                  <a:srgbClr val="C00000"/>
                </a:solidFill>
                <a:latin typeface="Abadi"/>
              </a:rPr>
              <a:t>("https://api.spacexdata.com/v4/rockets/"+str(x)).</a:t>
            </a:r>
            <a:r>
              <a:rPr lang="en-US" sz="1400" dirty="0" err="1">
                <a:solidFill>
                  <a:srgbClr val="C00000"/>
                </a:solidFill>
                <a:latin typeface="Abadi"/>
              </a:rPr>
              <a:t>json</a:t>
            </a:r>
            <a:r>
              <a:rPr lang="en-US" sz="1400" dirty="0">
                <a:solidFill>
                  <a:srgbClr val="C00000"/>
                </a:solidFill>
                <a:latin typeface="Abadi"/>
              </a:rPr>
              <a:t>()</a:t>
            </a:r>
          </a:p>
          <a:p>
            <a:pPr marL="0" indent="0">
              <a:buNone/>
            </a:pPr>
            <a:r>
              <a:rPr lang="en-US" sz="1400" dirty="0">
                <a:solidFill>
                  <a:srgbClr val="1C7DDB"/>
                </a:solidFill>
                <a:latin typeface="Abadi"/>
              </a:rPr>
              <a:t>Get launch site names:</a:t>
            </a:r>
          </a:p>
          <a:p>
            <a:r>
              <a:rPr lang="en-US" sz="1400" dirty="0" err="1">
                <a:solidFill>
                  <a:srgbClr val="C00000"/>
                </a:solidFill>
                <a:latin typeface="Abadi"/>
              </a:rPr>
              <a:t>requests.get</a:t>
            </a:r>
            <a:r>
              <a:rPr lang="en-US" sz="1400" dirty="0">
                <a:solidFill>
                  <a:srgbClr val="C00000"/>
                </a:solidFill>
                <a:latin typeface="Abadi"/>
              </a:rPr>
              <a:t>("https://api.spacexdata.com/v4/launchpads/"+str(x)).</a:t>
            </a:r>
            <a:r>
              <a:rPr lang="en-US" sz="1400" dirty="0" err="1">
                <a:solidFill>
                  <a:srgbClr val="C00000"/>
                </a:solidFill>
                <a:latin typeface="Abadi"/>
              </a:rPr>
              <a:t>json</a:t>
            </a:r>
            <a:r>
              <a:rPr lang="en-US" sz="1400" dirty="0">
                <a:solidFill>
                  <a:srgbClr val="C00000"/>
                </a:solidFill>
                <a:latin typeface="Abadi"/>
              </a:rPr>
              <a:t>()</a:t>
            </a:r>
          </a:p>
          <a:p>
            <a:pPr marL="0" indent="0">
              <a:buNone/>
            </a:pPr>
            <a:r>
              <a:rPr lang="en-US" sz="1400" dirty="0">
                <a:solidFill>
                  <a:srgbClr val="1C7DDB"/>
                </a:solidFill>
                <a:latin typeface="Abadi"/>
              </a:rPr>
              <a:t>Get mass of the payload and orbit data:</a:t>
            </a:r>
          </a:p>
          <a:p>
            <a:r>
              <a:rPr lang="en-US" sz="1400" dirty="0" err="1">
                <a:solidFill>
                  <a:srgbClr val="C00000"/>
                </a:solidFill>
                <a:latin typeface="Abadi"/>
              </a:rPr>
              <a:t>requests.get</a:t>
            </a:r>
            <a:r>
              <a:rPr lang="en-US" sz="1400" dirty="0">
                <a:solidFill>
                  <a:srgbClr val="C00000"/>
                </a:solidFill>
                <a:latin typeface="Abadi"/>
              </a:rPr>
              <a:t>("https://api.spacexdata.com/v4/payloads/"+load).</a:t>
            </a:r>
            <a:r>
              <a:rPr lang="en-US" sz="1400" dirty="0" err="1">
                <a:solidFill>
                  <a:srgbClr val="C00000"/>
                </a:solidFill>
                <a:latin typeface="Abadi"/>
              </a:rPr>
              <a:t>json</a:t>
            </a:r>
            <a:r>
              <a:rPr lang="en-US" sz="1400" dirty="0">
                <a:solidFill>
                  <a:srgbClr val="C00000"/>
                </a:solidFill>
                <a:latin typeface="Abadi"/>
              </a:rPr>
              <a:t>()</a:t>
            </a:r>
          </a:p>
          <a:p>
            <a:pPr marL="0" indent="0">
              <a:buNone/>
            </a:pPr>
            <a:r>
              <a:rPr lang="en-US" sz="1400" dirty="0">
                <a:solidFill>
                  <a:srgbClr val="1C7DDB"/>
                </a:solidFill>
                <a:latin typeface="Abadi"/>
              </a:rPr>
              <a:t>Get outcome of the landing, the type of the landing, number of flights:</a:t>
            </a:r>
          </a:p>
          <a:p>
            <a:r>
              <a:rPr lang="en-US" sz="1400" dirty="0" err="1">
                <a:solidFill>
                  <a:srgbClr val="C00000"/>
                </a:solidFill>
                <a:latin typeface="Abadi"/>
              </a:rPr>
              <a:t>requests.get</a:t>
            </a:r>
            <a:r>
              <a:rPr lang="en-US" sz="1400" dirty="0">
                <a:solidFill>
                  <a:srgbClr val="C00000"/>
                </a:solidFill>
                <a:latin typeface="Abadi"/>
              </a:rPr>
              <a:t>("https://api.spacexdata.com/v4/cores/"+core['core']).</a:t>
            </a:r>
            <a:r>
              <a:rPr lang="en-US" sz="1400" dirty="0" err="1">
                <a:solidFill>
                  <a:srgbClr val="C00000"/>
                </a:solidFill>
                <a:latin typeface="Abadi"/>
              </a:rPr>
              <a:t>json</a:t>
            </a:r>
            <a:r>
              <a:rPr lang="en-US" sz="1400" dirty="0">
                <a:solidFill>
                  <a:srgbClr val="C00000"/>
                </a:solidFill>
                <a:latin typeface="Abadi"/>
              </a:rPr>
              <a:t>()</a:t>
            </a:r>
          </a:p>
          <a:p>
            <a:pPr marL="0" indent="0">
              <a:buNone/>
            </a:pPr>
            <a:r>
              <a:rPr lang="en-US" sz="1400" dirty="0">
                <a:solidFill>
                  <a:srgbClr val="1C7DDB"/>
                </a:solidFill>
                <a:latin typeface="Abadi"/>
                <a:cs typeface="Calibri"/>
              </a:rPr>
              <a:t>Get rocket launch data:</a:t>
            </a:r>
          </a:p>
          <a:p>
            <a:r>
              <a:rPr lang="en-US" sz="1400" dirty="0" err="1">
                <a:solidFill>
                  <a:srgbClr val="C00000"/>
                </a:solidFill>
                <a:cs typeface="Calibri"/>
              </a:rPr>
              <a:t>spacex_url</a:t>
            </a:r>
            <a:r>
              <a:rPr lang="en-US" sz="1400" dirty="0">
                <a:solidFill>
                  <a:srgbClr val="C00000"/>
                </a:solidFill>
                <a:cs typeface="Calibri"/>
              </a:rPr>
              <a:t>="https://api.spacexdata.com/v4/launches/past"</a:t>
            </a:r>
          </a:p>
          <a:p>
            <a:r>
              <a:rPr lang="en-US" sz="1400" dirty="0">
                <a:solidFill>
                  <a:srgbClr val="C00000"/>
                </a:solidFill>
                <a:cs typeface="Calibri"/>
              </a:rPr>
              <a:t>response = </a:t>
            </a:r>
            <a:r>
              <a:rPr lang="en-US" sz="1400" dirty="0" err="1">
                <a:solidFill>
                  <a:srgbClr val="C00000"/>
                </a:solidFill>
                <a:cs typeface="Calibri"/>
              </a:rPr>
              <a:t>requests.get</a:t>
            </a:r>
            <a:r>
              <a:rPr lang="en-US" sz="1400" dirty="0">
                <a:solidFill>
                  <a:srgbClr val="C00000"/>
                </a:solidFill>
                <a:cs typeface="Calibri"/>
              </a:rPr>
              <a:t>(</a:t>
            </a:r>
            <a:r>
              <a:rPr lang="en-US" sz="1400" dirty="0" err="1">
                <a:solidFill>
                  <a:srgbClr val="C00000"/>
                </a:solidFill>
                <a:cs typeface="Calibri"/>
              </a:rPr>
              <a:t>spacex_url</a:t>
            </a:r>
            <a:r>
              <a:rPr lang="en-US" sz="1400" dirty="0">
                <a:solidFill>
                  <a:srgbClr val="C00000"/>
                </a:solidFill>
                <a:cs typeface="Calibri"/>
              </a:rPr>
              <a:t>)</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1600" dirty="0" err="1">
                <a:solidFill>
                  <a:schemeClr val="accent3">
                    <a:lumMod val="25000"/>
                  </a:schemeClr>
                </a:solidFill>
                <a:latin typeface="Abadi" panose="020B0604020104020204" pitchFamily="34" charset="0"/>
              </a:rPr>
              <a:t>Github</a:t>
            </a:r>
            <a:r>
              <a:rPr lang="en-US" sz="1600" dirty="0">
                <a:solidFill>
                  <a:schemeClr val="accent3">
                    <a:lumMod val="25000"/>
                  </a:schemeClr>
                </a:solidFill>
                <a:latin typeface="Abadi" panose="020B0604020104020204" pitchFamily="34" charset="0"/>
              </a:rPr>
              <a:t> link with the completed notebook – data collection using </a:t>
            </a:r>
            <a:r>
              <a:rPr lang="en-US" sz="1600" dirty="0" err="1">
                <a:solidFill>
                  <a:schemeClr val="accent3">
                    <a:lumMod val="25000"/>
                  </a:schemeClr>
                </a:solidFill>
                <a:latin typeface="Abadi" panose="020B0604020104020204" pitchFamily="34" charset="0"/>
              </a:rPr>
              <a:t>api</a:t>
            </a:r>
            <a:r>
              <a:rPr lang="en-US" sz="1600" dirty="0">
                <a:solidFill>
                  <a:schemeClr val="accent3">
                    <a:lumMod val="25000"/>
                  </a:schemeClr>
                </a:solidFill>
                <a:latin typeface="Abadi" panose="020B0604020104020204" pitchFamily="34" charset="0"/>
              </a:rPr>
              <a:t>:</a:t>
            </a:r>
            <a:endParaRPr lang="en-US" sz="1600" dirty="0">
              <a:solidFill>
                <a:schemeClr val="accent3">
                  <a:lumMod val="25000"/>
                </a:schemeClr>
              </a:solidFill>
              <a:latin typeface="Abadi" panose="020B0604020104020204" pitchFamily="34" charset="0"/>
              <a:hlinkClick r:id="rId3"/>
            </a:endParaRPr>
          </a:p>
          <a:p>
            <a:pPr lvl="1">
              <a:lnSpc>
                <a:spcPct val="100000"/>
              </a:lnSpc>
              <a:spcBef>
                <a:spcPts val="1400"/>
              </a:spcBef>
            </a:pPr>
            <a:r>
              <a:rPr lang="en-US" sz="1600" dirty="0">
                <a:solidFill>
                  <a:schemeClr val="accent3">
                    <a:lumMod val="25000"/>
                  </a:schemeClr>
                </a:solidFill>
                <a:latin typeface="Abadi" panose="020B0604020104020204" pitchFamily="34" charset="0"/>
                <a:hlinkClick r:id="rId3"/>
              </a:rPr>
              <a:t>https://github.com/dmitryemelianenko/Winning-Space-Race-with-Data-Science/blob/main/jupyter-labs-spacex-data-collection-api.ipynb</a:t>
            </a: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431</TotalTime>
  <Words>4138</Words>
  <Application>Microsoft Office PowerPoint</Application>
  <PresentationFormat>Widescreen</PresentationFormat>
  <Paragraphs>429</Paragraphs>
  <Slides>48</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Abadi</vt:lpstr>
      <vt:lpstr>-apple-system</vt:lpstr>
      <vt:lpstr>Arial</vt:lpstr>
      <vt:lpstr>Arial Unicode MS</vt:lpstr>
      <vt:lpstr>Calibri</vt:lpstr>
      <vt:lpstr>IBM Plex Mono SemiBold</vt:lpstr>
      <vt:lpstr>inherit</vt:lpstr>
      <vt:lpstr>system-ui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Dmitry Emelianenko</cp:lastModifiedBy>
  <cp:revision>216</cp:revision>
  <dcterms:created xsi:type="dcterms:W3CDTF">2021-04-29T18:58:34Z</dcterms:created>
  <dcterms:modified xsi:type="dcterms:W3CDTF">2024-07-02T22:27:04Z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